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1567510" rtl="0" eaLnBrk="1" latinLnBrk="0" hangingPunct="1">
      <a:defRPr sz="6100" kern="1200">
        <a:solidFill>
          <a:schemeClr val="tx1"/>
        </a:solidFill>
        <a:latin typeface="+mn-lt"/>
        <a:ea typeface="+mn-ea"/>
        <a:cs typeface="+mn-cs"/>
      </a:defRPr>
    </a:lvl1pPr>
    <a:lvl2pPr marL="1567510" algn="l" defTabSz="1567510" rtl="0" eaLnBrk="1" latinLnBrk="0" hangingPunct="1">
      <a:defRPr sz="6100" kern="1200">
        <a:solidFill>
          <a:schemeClr val="tx1"/>
        </a:solidFill>
        <a:latin typeface="+mn-lt"/>
        <a:ea typeface="+mn-ea"/>
        <a:cs typeface="+mn-cs"/>
      </a:defRPr>
    </a:lvl2pPr>
    <a:lvl3pPr marL="3135020" algn="l" defTabSz="1567510" rtl="0" eaLnBrk="1" latinLnBrk="0" hangingPunct="1">
      <a:defRPr sz="6100" kern="1200">
        <a:solidFill>
          <a:schemeClr val="tx1"/>
        </a:solidFill>
        <a:latin typeface="+mn-lt"/>
        <a:ea typeface="+mn-ea"/>
        <a:cs typeface="+mn-cs"/>
      </a:defRPr>
    </a:lvl3pPr>
    <a:lvl4pPr marL="4702530" algn="l" defTabSz="1567510" rtl="0" eaLnBrk="1" latinLnBrk="0" hangingPunct="1">
      <a:defRPr sz="6100" kern="1200">
        <a:solidFill>
          <a:schemeClr val="tx1"/>
        </a:solidFill>
        <a:latin typeface="+mn-lt"/>
        <a:ea typeface="+mn-ea"/>
        <a:cs typeface="+mn-cs"/>
      </a:defRPr>
    </a:lvl4pPr>
    <a:lvl5pPr marL="6270041" algn="l" defTabSz="1567510" rtl="0" eaLnBrk="1" latinLnBrk="0" hangingPunct="1">
      <a:defRPr sz="6100" kern="1200">
        <a:solidFill>
          <a:schemeClr val="tx1"/>
        </a:solidFill>
        <a:latin typeface="+mn-lt"/>
        <a:ea typeface="+mn-ea"/>
        <a:cs typeface="+mn-cs"/>
      </a:defRPr>
    </a:lvl5pPr>
    <a:lvl6pPr marL="7837551" algn="l" defTabSz="1567510" rtl="0" eaLnBrk="1" latinLnBrk="0" hangingPunct="1">
      <a:defRPr sz="6100" kern="1200">
        <a:solidFill>
          <a:schemeClr val="tx1"/>
        </a:solidFill>
        <a:latin typeface="+mn-lt"/>
        <a:ea typeface="+mn-ea"/>
        <a:cs typeface="+mn-cs"/>
      </a:defRPr>
    </a:lvl6pPr>
    <a:lvl7pPr marL="9405061" algn="l" defTabSz="1567510" rtl="0" eaLnBrk="1" latinLnBrk="0" hangingPunct="1">
      <a:defRPr sz="6100" kern="1200">
        <a:solidFill>
          <a:schemeClr val="tx1"/>
        </a:solidFill>
        <a:latin typeface="+mn-lt"/>
        <a:ea typeface="+mn-ea"/>
        <a:cs typeface="+mn-cs"/>
      </a:defRPr>
    </a:lvl7pPr>
    <a:lvl8pPr marL="10972571" algn="l" defTabSz="1567510" rtl="0" eaLnBrk="1" latinLnBrk="0" hangingPunct="1">
      <a:defRPr sz="6100" kern="1200">
        <a:solidFill>
          <a:schemeClr val="tx1"/>
        </a:solidFill>
        <a:latin typeface="+mn-lt"/>
        <a:ea typeface="+mn-ea"/>
        <a:cs typeface="+mn-cs"/>
      </a:defRPr>
    </a:lvl8pPr>
    <a:lvl9pPr marL="12540081" algn="l" defTabSz="1567510"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700"/>
    <a:srgbClr val="33FFFF"/>
    <a:srgbClr val="82B3BE"/>
    <a:srgbClr val="00C7BB"/>
    <a:srgbClr val="00D5C9"/>
    <a:srgbClr val="03E8DC"/>
    <a:srgbClr val="00EAE7"/>
    <a:srgbClr val="00FFFC"/>
    <a:srgbClr val="06FFE9"/>
    <a:srgbClr val="15FF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353" autoAdjust="0"/>
    <p:restoredTop sz="88174" autoAdjust="0"/>
  </p:normalViewPr>
  <p:slideViewPr>
    <p:cSldViewPr snapToGrid="0" snapToObjects="1">
      <p:cViewPr varScale="1">
        <p:scale>
          <a:sx n="24" d="100"/>
          <a:sy n="24" d="100"/>
        </p:scale>
        <p:origin x="1824" y="86"/>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F896ED-7775-DD43-B3EB-E80B25D473D1}" type="doc">
      <dgm:prSet loTypeId="urn:microsoft.com/office/officeart/2008/layout/VerticalCurvedList" loCatId="" qsTypeId="urn:microsoft.com/office/officeart/2005/8/quickstyle/simple1" qsCatId="simple" csTypeId="urn:microsoft.com/office/officeart/2005/8/colors/accent6_2" csCatId="accent6" phldr="1"/>
      <dgm:spPr/>
      <dgm:t>
        <a:bodyPr/>
        <a:lstStyle/>
        <a:p>
          <a:endParaRPr lang="en-US"/>
        </a:p>
      </dgm:t>
    </dgm:pt>
    <dgm:pt modelId="{0459ED53-99B9-DA46-8133-98D3E956035D}">
      <dgm:prSet/>
      <dgm:spPr>
        <a:solidFill>
          <a:srgbClr val="33FFFF"/>
        </a:solidFill>
      </dgm:spPr>
      <dgm:t>
        <a:bodyPr/>
        <a:lstStyle/>
        <a:p>
          <a:r>
            <a:rPr lang="en-US" dirty="0"/>
            <a:t>Fostering healing relationships</a:t>
          </a:r>
        </a:p>
      </dgm:t>
    </dgm:pt>
    <dgm:pt modelId="{B3D41AB0-C131-D848-B573-E5D1A6945F18}" type="parTrans" cxnId="{5EAC7D86-4A81-BF4E-A41E-26DD9FBA4D2E}">
      <dgm:prSet/>
      <dgm:spPr/>
      <dgm:t>
        <a:bodyPr/>
        <a:lstStyle/>
        <a:p>
          <a:endParaRPr lang="en-US"/>
        </a:p>
      </dgm:t>
    </dgm:pt>
    <dgm:pt modelId="{0ABB737C-3B6B-8B43-B6F1-20077A312BF9}" type="sibTrans" cxnId="{5EAC7D86-4A81-BF4E-A41E-26DD9FBA4D2E}">
      <dgm:prSet/>
      <dgm:spPr/>
      <dgm:t>
        <a:bodyPr/>
        <a:lstStyle/>
        <a:p>
          <a:endParaRPr lang="en-US"/>
        </a:p>
      </dgm:t>
    </dgm:pt>
    <dgm:pt modelId="{5519D8F9-6E1C-074E-991B-870467F55DB3}">
      <dgm:prSet/>
      <dgm:spPr>
        <a:solidFill>
          <a:srgbClr val="F77700"/>
        </a:solidFill>
      </dgm:spPr>
      <dgm:t>
        <a:bodyPr/>
        <a:lstStyle/>
        <a:p>
          <a:r>
            <a:rPr lang="en-US" dirty="0"/>
            <a:t>Exchanging information</a:t>
          </a:r>
        </a:p>
      </dgm:t>
    </dgm:pt>
    <dgm:pt modelId="{A420675A-1150-5941-A6E0-FEBE3D482465}" type="parTrans" cxnId="{70568CBF-CC54-8549-8B1C-981EB83D4712}">
      <dgm:prSet/>
      <dgm:spPr/>
      <dgm:t>
        <a:bodyPr/>
        <a:lstStyle/>
        <a:p>
          <a:endParaRPr lang="en-US"/>
        </a:p>
      </dgm:t>
    </dgm:pt>
    <dgm:pt modelId="{2C553E97-D400-E140-A322-BB7C10556F79}" type="sibTrans" cxnId="{70568CBF-CC54-8549-8B1C-981EB83D4712}">
      <dgm:prSet/>
      <dgm:spPr/>
      <dgm:t>
        <a:bodyPr/>
        <a:lstStyle/>
        <a:p>
          <a:endParaRPr lang="en-US"/>
        </a:p>
      </dgm:t>
    </dgm:pt>
    <dgm:pt modelId="{8821C3D7-8F3E-BE44-BBD9-452B75C2304B}">
      <dgm:prSet/>
      <dgm:spPr>
        <a:solidFill>
          <a:srgbClr val="33FFFF"/>
        </a:solidFill>
      </dgm:spPr>
      <dgm:t>
        <a:bodyPr/>
        <a:lstStyle/>
        <a:p>
          <a:r>
            <a:rPr lang="en-US" dirty="0"/>
            <a:t>Responding to emotions</a:t>
          </a:r>
        </a:p>
      </dgm:t>
    </dgm:pt>
    <dgm:pt modelId="{9C7A4810-5C46-C54F-919E-28AA3437B1F2}" type="parTrans" cxnId="{F038C99D-0C06-BE43-BA4E-45C82313D352}">
      <dgm:prSet/>
      <dgm:spPr/>
      <dgm:t>
        <a:bodyPr/>
        <a:lstStyle/>
        <a:p>
          <a:endParaRPr lang="en-US"/>
        </a:p>
      </dgm:t>
    </dgm:pt>
    <dgm:pt modelId="{A61B412F-F8E2-C24B-A792-E0CE25B3B774}" type="sibTrans" cxnId="{F038C99D-0C06-BE43-BA4E-45C82313D352}">
      <dgm:prSet/>
      <dgm:spPr/>
      <dgm:t>
        <a:bodyPr/>
        <a:lstStyle/>
        <a:p>
          <a:endParaRPr lang="en-US"/>
        </a:p>
      </dgm:t>
    </dgm:pt>
    <dgm:pt modelId="{EE094F7A-412D-8D43-A544-1A65CCB4A241}">
      <dgm:prSet/>
      <dgm:spPr>
        <a:solidFill>
          <a:srgbClr val="F77700"/>
        </a:solidFill>
      </dgm:spPr>
      <dgm:t>
        <a:bodyPr/>
        <a:lstStyle/>
        <a:p>
          <a:r>
            <a:rPr lang="en-US" dirty="0"/>
            <a:t>Managing uncertainty</a:t>
          </a:r>
        </a:p>
      </dgm:t>
    </dgm:pt>
    <dgm:pt modelId="{D267C7B9-CB47-AD4C-82BF-FCFC056EE5F1}" type="parTrans" cxnId="{05B87CF8-8F42-1C49-B9CF-FA20CD090874}">
      <dgm:prSet/>
      <dgm:spPr/>
      <dgm:t>
        <a:bodyPr/>
        <a:lstStyle/>
        <a:p>
          <a:endParaRPr lang="en-US"/>
        </a:p>
      </dgm:t>
    </dgm:pt>
    <dgm:pt modelId="{742D674A-3DDF-1842-8B5B-351530DF79F0}" type="sibTrans" cxnId="{05B87CF8-8F42-1C49-B9CF-FA20CD090874}">
      <dgm:prSet/>
      <dgm:spPr/>
      <dgm:t>
        <a:bodyPr/>
        <a:lstStyle/>
        <a:p>
          <a:endParaRPr lang="en-US"/>
        </a:p>
      </dgm:t>
    </dgm:pt>
    <dgm:pt modelId="{80FCB1EF-5E54-1643-9331-D1F71D0504F3}">
      <dgm:prSet/>
      <dgm:spPr>
        <a:solidFill>
          <a:srgbClr val="33FFFF"/>
        </a:solidFill>
      </dgm:spPr>
      <dgm:t>
        <a:bodyPr/>
        <a:lstStyle/>
        <a:p>
          <a:r>
            <a:rPr lang="en-US" dirty="0"/>
            <a:t>Making decisions</a:t>
          </a:r>
        </a:p>
      </dgm:t>
    </dgm:pt>
    <dgm:pt modelId="{726E7487-8983-6B45-9742-4C10A8281BAB}" type="parTrans" cxnId="{9BA3104E-90DB-DB40-A2E5-2FD4D3198813}">
      <dgm:prSet/>
      <dgm:spPr/>
      <dgm:t>
        <a:bodyPr/>
        <a:lstStyle/>
        <a:p>
          <a:endParaRPr lang="en-US"/>
        </a:p>
      </dgm:t>
    </dgm:pt>
    <dgm:pt modelId="{A730811B-E8FB-BC40-8B73-9DAED962A1E9}" type="sibTrans" cxnId="{9BA3104E-90DB-DB40-A2E5-2FD4D3198813}">
      <dgm:prSet/>
      <dgm:spPr/>
      <dgm:t>
        <a:bodyPr/>
        <a:lstStyle/>
        <a:p>
          <a:endParaRPr lang="en-US"/>
        </a:p>
      </dgm:t>
    </dgm:pt>
    <dgm:pt modelId="{3C90C760-2445-AE4F-BF58-EEF90AA8B366}">
      <dgm:prSet/>
      <dgm:spPr>
        <a:solidFill>
          <a:srgbClr val="F77700"/>
        </a:solidFill>
      </dgm:spPr>
      <dgm:t>
        <a:bodyPr/>
        <a:lstStyle/>
        <a:p>
          <a:r>
            <a:rPr lang="en-US" dirty="0"/>
            <a:t>Enabling patient self-management</a:t>
          </a:r>
        </a:p>
      </dgm:t>
    </dgm:pt>
    <dgm:pt modelId="{FA2144BA-F82A-5941-ABC6-7B911CF0033E}" type="parTrans" cxnId="{C222F6FB-8CB7-C64E-997D-4687FB93B01F}">
      <dgm:prSet/>
      <dgm:spPr/>
      <dgm:t>
        <a:bodyPr/>
        <a:lstStyle/>
        <a:p>
          <a:endParaRPr lang="en-US"/>
        </a:p>
      </dgm:t>
    </dgm:pt>
    <dgm:pt modelId="{5DF382F8-9E12-CC4B-8A93-155FEA894890}" type="sibTrans" cxnId="{C222F6FB-8CB7-C64E-997D-4687FB93B01F}">
      <dgm:prSet/>
      <dgm:spPr/>
      <dgm:t>
        <a:bodyPr/>
        <a:lstStyle/>
        <a:p>
          <a:endParaRPr lang="en-US"/>
        </a:p>
      </dgm:t>
    </dgm:pt>
    <dgm:pt modelId="{B9A1360A-3DE0-AF43-9BD6-DADADF7D8A91}" type="pres">
      <dgm:prSet presAssocID="{C8F896ED-7775-DD43-B3EB-E80B25D473D1}" presName="Name0" presStyleCnt="0">
        <dgm:presLayoutVars>
          <dgm:chMax val="7"/>
          <dgm:chPref val="7"/>
          <dgm:dir/>
        </dgm:presLayoutVars>
      </dgm:prSet>
      <dgm:spPr/>
    </dgm:pt>
    <dgm:pt modelId="{F4388AC7-44D0-6449-8065-6E6F9F90BEA3}" type="pres">
      <dgm:prSet presAssocID="{C8F896ED-7775-DD43-B3EB-E80B25D473D1}" presName="Name1" presStyleCnt="0"/>
      <dgm:spPr/>
    </dgm:pt>
    <dgm:pt modelId="{FC925BA9-847C-0A48-B45A-35E51534B7E7}" type="pres">
      <dgm:prSet presAssocID="{C8F896ED-7775-DD43-B3EB-E80B25D473D1}" presName="cycle" presStyleCnt="0"/>
      <dgm:spPr/>
    </dgm:pt>
    <dgm:pt modelId="{57198DFB-E04C-014A-9795-A903D0FC5D3B}" type="pres">
      <dgm:prSet presAssocID="{C8F896ED-7775-DD43-B3EB-E80B25D473D1}" presName="srcNode" presStyleLbl="node1" presStyleIdx="0" presStyleCnt="6"/>
      <dgm:spPr/>
    </dgm:pt>
    <dgm:pt modelId="{8A8875BD-2B08-C04C-B4AC-376619870606}" type="pres">
      <dgm:prSet presAssocID="{C8F896ED-7775-DD43-B3EB-E80B25D473D1}" presName="conn" presStyleLbl="parChTrans1D2" presStyleIdx="0" presStyleCnt="1"/>
      <dgm:spPr/>
    </dgm:pt>
    <dgm:pt modelId="{488BC3EB-36E9-2548-BE4D-E883CA1D802B}" type="pres">
      <dgm:prSet presAssocID="{C8F896ED-7775-DD43-B3EB-E80B25D473D1}" presName="extraNode" presStyleLbl="node1" presStyleIdx="0" presStyleCnt="6"/>
      <dgm:spPr/>
    </dgm:pt>
    <dgm:pt modelId="{46D8B4F1-5252-D24B-BE92-1C2F15DDF142}" type="pres">
      <dgm:prSet presAssocID="{C8F896ED-7775-DD43-B3EB-E80B25D473D1}" presName="dstNode" presStyleLbl="node1" presStyleIdx="0" presStyleCnt="6"/>
      <dgm:spPr/>
    </dgm:pt>
    <dgm:pt modelId="{9AAA92BA-29F4-2B4E-B53C-108805122B8D}" type="pres">
      <dgm:prSet presAssocID="{0459ED53-99B9-DA46-8133-98D3E956035D}" presName="text_1" presStyleLbl="node1" presStyleIdx="0" presStyleCnt="6">
        <dgm:presLayoutVars>
          <dgm:bulletEnabled val="1"/>
        </dgm:presLayoutVars>
      </dgm:prSet>
      <dgm:spPr/>
    </dgm:pt>
    <dgm:pt modelId="{FF596EE0-AD6E-5347-84F0-9CC16D0E5AA7}" type="pres">
      <dgm:prSet presAssocID="{0459ED53-99B9-DA46-8133-98D3E956035D}" presName="accent_1" presStyleCnt="0"/>
      <dgm:spPr/>
    </dgm:pt>
    <dgm:pt modelId="{EC3D95C3-F188-9041-AD8B-4E6233025107}" type="pres">
      <dgm:prSet presAssocID="{0459ED53-99B9-DA46-8133-98D3E956035D}" presName="accentRepeatNode" presStyleLbl="solidFgAcc1" presStyleIdx="0" presStyleCnt="6"/>
      <dgm:spPr>
        <a:ln>
          <a:solidFill>
            <a:schemeClr val="tx1"/>
          </a:solidFill>
        </a:ln>
      </dgm:spPr>
    </dgm:pt>
    <dgm:pt modelId="{E425701D-3950-E640-9DBB-23B46B3F3772}" type="pres">
      <dgm:prSet presAssocID="{5519D8F9-6E1C-074E-991B-870467F55DB3}" presName="text_2" presStyleLbl="node1" presStyleIdx="1" presStyleCnt="6">
        <dgm:presLayoutVars>
          <dgm:bulletEnabled val="1"/>
        </dgm:presLayoutVars>
      </dgm:prSet>
      <dgm:spPr/>
    </dgm:pt>
    <dgm:pt modelId="{037206B4-E45E-5948-8FA7-B3833BAC6B27}" type="pres">
      <dgm:prSet presAssocID="{5519D8F9-6E1C-074E-991B-870467F55DB3}" presName="accent_2" presStyleCnt="0"/>
      <dgm:spPr/>
    </dgm:pt>
    <dgm:pt modelId="{F15A56E1-4F53-FF44-AA5F-787AFB405708}" type="pres">
      <dgm:prSet presAssocID="{5519D8F9-6E1C-074E-991B-870467F55DB3}" presName="accentRepeatNode" presStyleLbl="solidFgAcc1" presStyleIdx="1" presStyleCnt="6"/>
      <dgm:spPr>
        <a:ln>
          <a:solidFill>
            <a:schemeClr val="tx1"/>
          </a:solidFill>
        </a:ln>
      </dgm:spPr>
    </dgm:pt>
    <dgm:pt modelId="{193EE5DF-4DE0-0F4F-93B0-6293324F0A68}" type="pres">
      <dgm:prSet presAssocID="{8821C3D7-8F3E-BE44-BBD9-452B75C2304B}" presName="text_3" presStyleLbl="node1" presStyleIdx="2" presStyleCnt="6">
        <dgm:presLayoutVars>
          <dgm:bulletEnabled val="1"/>
        </dgm:presLayoutVars>
      </dgm:prSet>
      <dgm:spPr/>
    </dgm:pt>
    <dgm:pt modelId="{C86C447D-E253-534E-B0A2-048FA41E270B}" type="pres">
      <dgm:prSet presAssocID="{8821C3D7-8F3E-BE44-BBD9-452B75C2304B}" presName="accent_3" presStyleCnt="0"/>
      <dgm:spPr/>
    </dgm:pt>
    <dgm:pt modelId="{4B4C8D92-2CF4-5643-9D25-9594FF51AD95}" type="pres">
      <dgm:prSet presAssocID="{8821C3D7-8F3E-BE44-BBD9-452B75C2304B}" presName="accentRepeatNode" presStyleLbl="solidFgAcc1" presStyleIdx="2" presStyleCnt="6"/>
      <dgm:spPr>
        <a:ln>
          <a:solidFill>
            <a:schemeClr val="tx1"/>
          </a:solidFill>
        </a:ln>
      </dgm:spPr>
    </dgm:pt>
    <dgm:pt modelId="{6D77C601-A0F4-B44C-93E8-CF42A8100DBE}" type="pres">
      <dgm:prSet presAssocID="{EE094F7A-412D-8D43-A544-1A65CCB4A241}" presName="text_4" presStyleLbl="node1" presStyleIdx="3" presStyleCnt="6">
        <dgm:presLayoutVars>
          <dgm:bulletEnabled val="1"/>
        </dgm:presLayoutVars>
      </dgm:prSet>
      <dgm:spPr/>
    </dgm:pt>
    <dgm:pt modelId="{F7DF186F-91A4-9849-A25E-B2D7512800DE}" type="pres">
      <dgm:prSet presAssocID="{EE094F7A-412D-8D43-A544-1A65CCB4A241}" presName="accent_4" presStyleCnt="0"/>
      <dgm:spPr/>
    </dgm:pt>
    <dgm:pt modelId="{0A412C43-90FD-A949-91EF-8F6EAB6E0607}" type="pres">
      <dgm:prSet presAssocID="{EE094F7A-412D-8D43-A544-1A65CCB4A241}" presName="accentRepeatNode" presStyleLbl="solidFgAcc1" presStyleIdx="3" presStyleCnt="6"/>
      <dgm:spPr>
        <a:ln>
          <a:solidFill>
            <a:schemeClr val="tx1"/>
          </a:solidFill>
        </a:ln>
      </dgm:spPr>
    </dgm:pt>
    <dgm:pt modelId="{1D63F4B7-AAE0-FE4C-B37D-B527B33E3E3D}" type="pres">
      <dgm:prSet presAssocID="{80FCB1EF-5E54-1643-9331-D1F71D0504F3}" presName="text_5" presStyleLbl="node1" presStyleIdx="4" presStyleCnt="6">
        <dgm:presLayoutVars>
          <dgm:bulletEnabled val="1"/>
        </dgm:presLayoutVars>
      </dgm:prSet>
      <dgm:spPr/>
    </dgm:pt>
    <dgm:pt modelId="{8E5AF43E-6E06-6047-B617-F85BB83E98B7}" type="pres">
      <dgm:prSet presAssocID="{80FCB1EF-5E54-1643-9331-D1F71D0504F3}" presName="accent_5" presStyleCnt="0"/>
      <dgm:spPr/>
    </dgm:pt>
    <dgm:pt modelId="{0576FC1E-CE57-2144-8A6A-03E4B89F0E3F}" type="pres">
      <dgm:prSet presAssocID="{80FCB1EF-5E54-1643-9331-D1F71D0504F3}" presName="accentRepeatNode" presStyleLbl="solidFgAcc1" presStyleIdx="4" presStyleCnt="6"/>
      <dgm:spPr>
        <a:ln>
          <a:solidFill>
            <a:schemeClr val="tx1"/>
          </a:solidFill>
        </a:ln>
      </dgm:spPr>
    </dgm:pt>
    <dgm:pt modelId="{5A83F50E-C336-6944-8B36-006A8C3848E5}" type="pres">
      <dgm:prSet presAssocID="{3C90C760-2445-AE4F-BF58-EEF90AA8B366}" presName="text_6" presStyleLbl="node1" presStyleIdx="5" presStyleCnt="6">
        <dgm:presLayoutVars>
          <dgm:bulletEnabled val="1"/>
        </dgm:presLayoutVars>
      </dgm:prSet>
      <dgm:spPr/>
    </dgm:pt>
    <dgm:pt modelId="{CCCECAE9-FD64-B441-9B89-C2FF01A205A4}" type="pres">
      <dgm:prSet presAssocID="{3C90C760-2445-AE4F-BF58-EEF90AA8B366}" presName="accent_6" presStyleCnt="0"/>
      <dgm:spPr/>
    </dgm:pt>
    <dgm:pt modelId="{CD0B9012-9F9E-AE40-BB81-89657466D750}" type="pres">
      <dgm:prSet presAssocID="{3C90C760-2445-AE4F-BF58-EEF90AA8B366}" presName="accentRepeatNode" presStyleLbl="solidFgAcc1" presStyleIdx="5" presStyleCnt="6"/>
      <dgm:spPr>
        <a:ln>
          <a:solidFill>
            <a:schemeClr val="tx1"/>
          </a:solidFill>
        </a:ln>
      </dgm:spPr>
    </dgm:pt>
  </dgm:ptLst>
  <dgm:cxnLst>
    <dgm:cxn modelId="{9DE14F0B-B135-D947-BA9A-52EDB48B0B13}" type="presOf" srcId="{3C90C760-2445-AE4F-BF58-EEF90AA8B366}" destId="{5A83F50E-C336-6944-8B36-006A8C3848E5}" srcOrd="0" destOrd="0" presId="urn:microsoft.com/office/officeart/2008/layout/VerticalCurvedList"/>
    <dgm:cxn modelId="{5E8E041B-EAAB-134C-959A-58DA574F2D5C}" type="presOf" srcId="{EE094F7A-412D-8D43-A544-1A65CCB4A241}" destId="{6D77C601-A0F4-B44C-93E8-CF42A8100DBE}" srcOrd="0" destOrd="0" presId="urn:microsoft.com/office/officeart/2008/layout/VerticalCurvedList"/>
    <dgm:cxn modelId="{FFE3512C-1895-3142-A9B6-626FF0592BFC}" type="presOf" srcId="{5519D8F9-6E1C-074E-991B-870467F55DB3}" destId="{E425701D-3950-E640-9DBB-23B46B3F3772}" srcOrd="0" destOrd="0" presId="urn:microsoft.com/office/officeart/2008/layout/VerticalCurvedList"/>
    <dgm:cxn modelId="{DAD0B12E-31F3-E448-B1A1-CB2023DE4B9F}" type="presOf" srcId="{C8F896ED-7775-DD43-B3EB-E80B25D473D1}" destId="{B9A1360A-3DE0-AF43-9BD6-DADADF7D8A91}" srcOrd="0" destOrd="0" presId="urn:microsoft.com/office/officeart/2008/layout/VerticalCurvedList"/>
    <dgm:cxn modelId="{70A30162-B969-5B4C-9198-9FE7EBF02930}" type="presOf" srcId="{0459ED53-99B9-DA46-8133-98D3E956035D}" destId="{9AAA92BA-29F4-2B4E-B53C-108805122B8D}" srcOrd="0" destOrd="0" presId="urn:microsoft.com/office/officeart/2008/layout/VerticalCurvedList"/>
    <dgm:cxn modelId="{9BA3104E-90DB-DB40-A2E5-2FD4D3198813}" srcId="{C8F896ED-7775-DD43-B3EB-E80B25D473D1}" destId="{80FCB1EF-5E54-1643-9331-D1F71D0504F3}" srcOrd="4" destOrd="0" parTransId="{726E7487-8983-6B45-9742-4C10A8281BAB}" sibTransId="{A730811B-E8FB-BC40-8B73-9DAED962A1E9}"/>
    <dgm:cxn modelId="{5EAC7D86-4A81-BF4E-A41E-26DD9FBA4D2E}" srcId="{C8F896ED-7775-DD43-B3EB-E80B25D473D1}" destId="{0459ED53-99B9-DA46-8133-98D3E956035D}" srcOrd="0" destOrd="0" parTransId="{B3D41AB0-C131-D848-B573-E5D1A6945F18}" sibTransId="{0ABB737C-3B6B-8B43-B6F1-20077A312BF9}"/>
    <dgm:cxn modelId="{138D3796-79A8-6548-9053-9DCF393D4664}" type="presOf" srcId="{80FCB1EF-5E54-1643-9331-D1F71D0504F3}" destId="{1D63F4B7-AAE0-FE4C-B37D-B527B33E3E3D}" srcOrd="0" destOrd="0" presId="urn:microsoft.com/office/officeart/2008/layout/VerticalCurvedList"/>
    <dgm:cxn modelId="{F038C99D-0C06-BE43-BA4E-45C82313D352}" srcId="{C8F896ED-7775-DD43-B3EB-E80B25D473D1}" destId="{8821C3D7-8F3E-BE44-BBD9-452B75C2304B}" srcOrd="2" destOrd="0" parTransId="{9C7A4810-5C46-C54F-919E-28AA3437B1F2}" sibTransId="{A61B412F-F8E2-C24B-A792-E0CE25B3B774}"/>
    <dgm:cxn modelId="{70568CBF-CC54-8549-8B1C-981EB83D4712}" srcId="{C8F896ED-7775-DD43-B3EB-E80B25D473D1}" destId="{5519D8F9-6E1C-074E-991B-870467F55DB3}" srcOrd="1" destOrd="0" parTransId="{A420675A-1150-5941-A6E0-FEBE3D482465}" sibTransId="{2C553E97-D400-E140-A322-BB7C10556F79}"/>
    <dgm:cxn modelId="{C141B9F1-EEB9-0E49-95ED-CA23BCF557D6}" type="presOf" srcId="{0ABB737C-3B6B-8B43-B6F1-20077A312BF9}" destId="{8A8875BD-2B08-C04C-B4AC-376619870606}" srcOrd="0" destOrd="0" presId="urn:microsoft.com/office/officeart/2008/layout/VerticalCurvedList"/>
    <dgm:cxn modelId="{73DAECF4-979C-6D4E-B1DE-813863219B8B}" type="presOf" srcId="{8821C3D7-8F3E-BE44-BBD9-452B75C2304B}" destId="{193EE5DF-4DE0-0F4F-93B0-6293324F0A68}" srcOrd="0" destOrd="0" presId="urn:microsoft.com/office/officeart/2008/layout/VerticalCurvedList"/>
    <dgm:cxn modelId="{05B87CF8-8F42-1C49-B9CF-FA20CD090874}" srcId="{C8F896ED-7775-DD43-B3EB-E80B25D473D1}" destId="{EE094F7A-412D-8D43-A544-1A65CCB4A241}" srcOrd="3" destOrd="0" parTransId="{D267C7B9-CB47-AD4C-82BF-FCFC056EE5F1}" sibTransId="{742D674A-3DDF-1842-8B5B-351530DF79F0}"/>
    <dgm:cxn modelId="{C222F6FB-8CB7-C64E-997D-4687FB93B01F}" srcId="{C8F896ED-7775-DD43-B3EB-E80B25D473D1}" destId="{3C90C760-2445-AE4F-BF58-EEF90AA8B366}" srcOrd="5" destOrd="0" parTransId="{FA2144BA-F82A-5941-ABC6-7B911CF0033E}" sibTransId="{5DF382F8-9E12-CC4B-8A93-155FEA894890}"/>
    <dgm:cxn modelId="{4ADF72FE-0440-5B42-9332-5512CF534F81}" type="presParOf" srcId="{B9A1360A-3DE0-AF43-9BD6-DADADF7D8A91}" destId="{F4388AC7-44D0-6449-8065-6E6F9F90BEA3}" srcOrd="0" destOrd="0" presId="urn:microsoft.com/office/officeart/2008/layout/VerticalCurvedList"/>
    <dgm:cxn modelId="{410317F0-8746-104B-B1D5-B40296B0FCCE}" type="presParOf" srcId="{F4388AC7-44D0-6449-8065-6E6F9F90BEA3}" destId="{FC925BA9-847C-0A48-B45A-35E51534B7E7}" srcOrd="0" destOrd="0" presId="urn:microsoft.com/office/officeart/2008/layout/VerticalCurvedList"/>
    <dgm:cxn modelId="{E481F74F-A305-8F4E-8AD8-A75AAAE2D028}" type="presParOf" srcId="{FC925BA9-847C-0A48-B45A-35E51534B7E7}" destId="{57198DFB-E04C-014A-9795-A903D0FC5D3B}" srcOrd="0" destOrd="0" presId="urn:microsoft.com/office/officeart/2008/layout/VerticalCurvedList"/>
    <dgm:cxn modelId="{67BEE062-E32A-6B4A-B334-3CA2A337B5DE}" type="presParOf" srcId="{FC925BA9-847C-0A48-B45A-35E51534B7E7}" destId="{8A8875BD-2B08-C04C-B4AC-376619870606}" srcOrd="1" destOrd="0" presId="urn:microsoft.com/office/officeart/2008/layout/VerticalCurvedList"/>
    <dgm:cxn modelId="{49EDC6C5-F243-CE46-AD45-96B5F89DBF5E}" type="presParOf" srcId="{FC925BA9-847C-0A48-B45A-35E51534B7E7}" destId="{488BC3EB-36E9-2548-BE4D-E883CA1D802B}" srcOrd="2" destOrd="0" presId="urn:microsoft.com/office/officeart/2008/layout/VerticalCurvedList"/>
    <dgm:cxn modelId="{A7FEBF23-965C-6641-A65F-FD769F5937FF}" type="presParOf" srcId="{FC925BA9-847C-0A48-B45A-35E51534B7E7}" destId="{46D8B4F1-5252-D24B-BE92-1C2F15DDF142}" srcOrd="3" destOrd="0" presId="urn:microsoft.com/office/officeart/2008/layout/VerticalCurvedList"/>
    <dgm:cxn modelId="{CEBB92A4-7A93-A843-AA03-9350AB18B38B}" type="presParOf" srcId="{F4388AC7-44D0-6449-8065-6E6F9F90BEA3}" destId="{9AAA92BA-29F4-2B4E-B53C-108805122B8D}" srcOrd="1" destOrd="0" presId="urn:microsoft.com/office/officeart/2008/layout/VerticalCurvedList"/>
    <dgm:cxn modelId="{78DEB117-50BE-F24A-AB32-E9B5ED42E888}" type="presParOf" srcId="{F4388AC7-44D0-6449-8065-6E6F9F90BEA3}" destId="{FF596EE0-AD6E-5347-84F0-9CC16D0E5AA7}" srcOrd="2" destOrd="0" presId="urn:microsoft.com/office/officeart/2008/layout/VerticalCurvedList"/>
    <dgm:cxn modelId="{039053D8-8536-5449-A8E4-1E9FDE5FCF43}" type="presParOf" srcId="{FF596EE0-AD6E-5347-84F0-9CC16D0E5AA7}" destId="{EC3D95C3-F188-9041-AD8B-4E6233025107}" srcOrd="0" destOrd="0" presId="urn:microsoft.com/office/officeart/2008/layout/VerticalCurvedList"/>
    <dgm:cxn modelId="{012A4FEA-03B0-F04B-B44D-A9C7A057A0FB}" type="presParOf" srcId="{F4388AC7-44D0-6449-8065-6E6F9F90BEA3}" destId="{E425701D-3950-E640-9DBB-23B46B3F3772}" srcOrd="3" destOrd="0" presId="urn:microsoft.com/office/officeart/2008/layout/VerticalCurvedList"/>
    <dgm:cxn modelId="{1B109BF0-7976-2C47-AC78-A1770AFB7BB3}" type="presParOf" srcId="{F4388AC7-44D0-6449-8065-6E6F9F90BEA3}" destId="{037206B4-E45E-5948-8FA7-B3833BAC6B27}" srcOrd="4" destOrd="0" presId="urn:microsoft.com/office/officeart/2008/layout/VerticalCurvedList"/>
    <dgm:cxn modelId="{F0EC951E-839E-4542-A9AC-8FB3FF1744C7}" type="presParOf" srcId="{037206B4-E45E-5948-8FA7-B3833BAC6B27}" destId="{F15A56E1-4F53-FF44-AA5F-787AFB405708}" srcOrd="0" destOrd="0" presId="urn:microsoft.com/office/officeart/2008/layout/VerticalCurvedList"/>
    <dgm:cxn modelId="{F8993178-BF21-4D4D-ADFC-68A326A98CDC}" type="presParOf" srcId="{F4388AC7-44D0-6449-8065-6E6F9F90BEA3}" destId="{193EE5DF-4DE0-0F4F-93B0-6293324F0A68}" srcOrd="5" destOrd="0" presId="urn:microsoft.com/office/officeart/2008/layout/VerticalCurvedList"/>
    <dgm:cxn modelId="{0A11CD49-2669-FE4A-B5B7-41627060D4E5}" type="presParOf" srcId="{F4388AC7-44D0-6449-8065-6E6F9F90BEA3}" destId="{C86C447D-E253-534E-B0A2-048FA41E270B}" srcOrd="6" destOrd="0" presId="urn:microsoft.com/office/officeart/2008/layout/VerticalCurvedList"/>
    <dgm:cxn modelId="{CC016E7A-B3AB-D544-99D9-80F762F427A8}" type="presParOf" srcId="{C86C447D-E253-534E-B0A2-048FA41E270B}" destId="{4B4C8D92-2CF4-5643-9D25-9594FF51AD95}" srcOrd="0" destOrd="0" presId="urn:microsoft.com/office/officeart/2008/layout/VerticalCurvedList"/>
    <dgm:cxn modelId="{3042E242-47B4-144F-8D34-AC625282244E}" type="presParOf" srcId="{F4388AC7-44D0-6449-8065-6E6F9F90BEA3}" destId="{6D77C601-A0F4-B44C-93E8-CF42A8100DBE}" srcOrd="7" destOrd="0" presId="urn:microsoft.com/office/officeart/2008/layout/VerticalCurvedList"/>
    <dgm:cxn modelId="{C631C12C-EC11-4C40-9D62-8AC78A43B201}" type="presParOf" srcId="{F4388AC7-44D0-6449-8065-6E6F9F90BEA3}" destId="{F7DF186F-91A4-9849-A25E-B2D7512800DE}" srcOrd="8" destOrd="0" presId="urn:microsoft.com/office/officeart/2008/layout/VerticalCurvedList"/>
    <dgm:cxn modelId="{BCB03F39-8EF6-3E4E-81B1-713C6A7B8DDD}" type="presParOf" srcId="{F7DF186F-91A4-9849-A25E-B2D7512800DE}" destId="{0A412C43-90FD-A949-91EF-8F6EAB6E0607}" srcOrd="0" destOrd="0" presId="urn:microsoft.com/office/officeart/2008/layout/VerticalCurvedList"/>
    <dgm:cxn modelId="{3FA779F8-E471-DF42-B0E9-4175479073A2}" type="presParOf" srcId="{F4388AC7-44D0-6449-8065-6E6F9F90BEA3}" destId="{1D63F4B7-AAE0-FE4C-B37D-B527B33E3E3D}" srcOrd="9" destOrd="0" presId="urn:microsoft.com/office/officeart/2008/layout/VerticalCurvedList"/>
    <dgm:cxn modelId="{DC8A4C7E-B2B0-674C-B0B4-B4578C60698C}" type="presParOf" srcId="{F4388AC7-44D0-6449-8065-6E6F9F90BEA3}" destId="{8E5AF43E-6E06-6047-B617-F85BB83E98B7}" srcOrd="10" destOrd="0" presId="urn:microsoft.com/office/officeart/2008/layout/VerticalCurvedList"/>
    <dgm:cxn modelId="{7A7A88E8-FA8A-F842-909B-682BA37A7046}" type="presParOf" srcId="{8E5AF43E-6E06-6047-B617-F85BB83E98B7}" destId="{0576FC1E-CE57-2144-8A6A-03E4B89F0E3F}" srcOrd="0" destOrd="0" presId="urn:microsoft.com/office/officeart/2008/layout/VerticalCurvedList"/>
    <dgm:cxn modelId="{AC08CA11-8836-FE4E-9E88-B511CDB9C741}" type="presParOf" srcId="{F4388AC7-44D0-6449-8065-6E6F9F90BEA3}" destId="{5A83F50E-C336-6944-8B36-006A8C3848E5}" srcOrd="11" destOrd="0" presId="urn:microsoft.com/office/officeart/2008/layout/VerticalCurvedList"/>
    <dgm:cxn modelId="{5671207B-96EB-5B4A-B291-1967E62D21E5}" type="presParOf" srcId="{F4388AC7-44D0-6449-8065-6E6F9F90BEA3}" destId="{CCCECAE9-FD64-B441-9B89-C2FF01A205A4}" srcOrd="12" destOrd="0" presId="urn:microsoft.com/office/officeart/2008/layout/VerticalCurvedList"/>
    <dgm:cxn modelId="{B48F8378-41FC-8746-BEB8-35B54E1A43AE}" type="presParOf" srcId="{CCCECAE9-FD64-B441-9B89-C2FF01A205A4}" destId="{CD0B9012-9F9E-AE40-BB81-89657466D75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875BD-2B08-C04C-B4AC-376619870606}">
      <dsp:nvSpPr>
        <dsp:cNvPr id="0" name=""/>
        <dsp:cNvSpPr/>
      </dsp:nvSpPr>
      <dsp:spPr>
        <a:xfrm>
          <a:off x="-11699786" y="-1165583"/>
          <a:ext cx="13921872" cy="13921872"/>
        </a:xfrm>
        <a:prstGeom prst="blockArc">
          <a:avLst>
            <a:gd name="adj1" fmla="val 18900000"/>
            <a:gd name="adj2" fmla="val 2700000"/>
            <a:gd name="adj3" fmla="val 155"/>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AA92BA-29F4-2B4E-B53C-108805122B8D}">
      <dsp:nvSpPr>
        <dsp:cNvPr id="0" name=""/>
        <dsp:cNvSpPr/>
      </dsp:nvSpPr>
      <dsp:spPr>
        <a:xfrm>
          <a:off x="828557" y="1165160"/>
          <a:ext cx="7304347" cy="1089700"/>
        </a:xfrm>
        <a:prstGeom prst="rect">
          <a:avLst/>
        </a:prstGeom>
        <a:solidFill>
          <a:srgbClr val="33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Fostering healing relationships</a:t>
          </a:r>
        </a:p>
      </dsp:txBody>
      <dsp:txXfrm>
        <a:off x="828557" y="1165160"/>
        <a:ext cx="7304347" cy="1089700"/>
      </dsp:txXfrm>
    </dsp:sp>
    <dsp:sp modelId="{EC3D95C3-F188-9041-AD8B-4E6233025107}">
      <dsp:nvSpPr>
        <dsp:cNvPr id="0" name=""/>
        <dsp:cNvSpPr/>
      </dsp:nvSpPr>
      <dsp:spPr>
        <a:xfrm>
          <a:off x="147494" y="1028947"/>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E425701D-3950-E640-9DBB-23B46B3F3772}">
      <dsp:nvSpPr>
        <dsp:cNvPr id="0" name=""/>
        <dsp:cNvSpPr/>
      </dsp:nvSpPr>
      <dsp:spPr>
        <a:xfrm>
          <a:off x="1724910" y="2799504"/>
          <a:ext cx="6407994" cy="1089700"/>
        </a:xfrm>
        <a:prstGeom prst="rect">
          <a:avLst/>
        </a:prstGeom>
        <a:solidFill>
          <a:srgbClr val="F777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Exchanging information</a:t>
          </a:r>
        </a:p>
      </dsp:txBody>
      <dsp:txXfrm>
        <a:off x="1724910" y="2799504"/>
        <a:ext cx="6407994" cy="1089700"/>
      </dsp:txXfrm>
    </dsp:sp>
    <dsp:sp modelId="{F15A56E1-4F53-FF44-AA5F-787AFB405708}">
      <dsp:nvSpPr>
        <dsp:cNvPr id="0" name=""/>
        <dsp:cNvSpPr/>
      </dsp:nvSpPr>
      <dsp:spPr>
        <a:xfrm>
          <a:off x="1043847" y="2663291"/>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93EE5DF-4DE0-0F4F-93B0-6293324F0A68}">
      <dsp:nvSpPr>
        <dsp:cNvPr id="0" name=""/>
        <dsp:cNvSpPr/>
      </dsp:nvSpPr>
      <dsp:spPr>
        <a:xfrm>
          <a:off x="2134790" y="4433848"/>
          <a:ext cx="5998114" cy="1089700"/>
        </a:xfrm>
        <a:prstGeom prst="rect">
          <a:avLst/>
        </a:prstGeom>
        <a:solidFill>
          <a:srgbClr val="33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Responding to emotions</a:t>
          </a:r>
        </a:p>
      </dsp:txBody>
      <dsp:txXfrm>
        <a:off x="2134790" y="4433848"/>
        <a:ext cx="5998114" cy="1089700"/>
      </dsp:txXfrm>
    </dsp:sp>
    <dsp:sp modelId="{4B4C8D92-2CF4-5643-9D25-9594FF51AD95}">
      <dsp:nvSpPr>
        <dsp:cNvPr id="0" name=""/>
        <dsp:cNvSpPr/>
      </dsp:nvSpPr>
      <dsp:spPr>
        <a:xfrm>
          <a:off x="1453727" y="4297635"/>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D77C601-A0F4-B44C-93E8-CF42A8100DBE}">
      <dsp:nvSpPr>
        <dsp:cNvPr id="0" name=""/>
        <dsp:cNvSpPr/>
      </dsp:nvSpPr>
      <dsp:spPr>
        <a:xfrm>
          <a:off x="2134790" y="6067157"/>
          <a:ext cx="5998114" cy="1089700"/>
        </a:xfrm>
        <a:prstGeom prst="rect">
          <a:avLst/>
        </a:prstGeom>
        <a:solidFill>
          <a:srgbClr val="F777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Managing uncertainty</a:t>
          </a:r>
        </a:p>
      </dsp:txBody>
      <dsp:txXfrm>
        <a:off x="2134790" y="6067157"/>
        <a:ext cx="5998114" cy="1089700"/>
      </dsp:txXfrm>
    </dsp:sp>
    <dsp:sp modelId="{0A412C43-90FD-A949-91EF-8F6EAB6E0607}">
      <dsp:nvSpPr>
        <dsp:cNvPr id="0" name=""/>
        <dsp:cNvSpPr/>
      </dsp:nvSpPr>
      <dsp:spPr>
        <a:xfrm>
          <a:off x="1453727" y="5930944"/>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D63F4B7-AAE0-FE4C-B37D-B527B33E3E3D}">
      <dsp:nvSpPr>
        <dsp:cNvPr id="0" name=""/>
        <dsp:cNvSpPr/>
      </dsp:nvSpPr>
      <dsp:spPr>
        <a:xfrm>
          <a:off x="1724910" y="7701501"/>
          <a:ext cx="6407994" cy="1089700"/>
        </a:xfrm>
        <a:prstGeom prst="rect">
          <a:avLst/>
        </a:prstGeom>
        <a:solidFill>
          <a:srgbClr val="33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Making decisions</a:t>
          </a:r>
        </a:p>
      </dsp:txBody>
      <dsp:txXfrm>
        <a:off x="1724910" y="7701501"/>
        <a:ext cx="6407994" cy="1089700"/>
      </dsp:txXfrm>
    </dsp:sp>
    <dsp:sp modelId="{0576FC1E-CE57-2144-8A6A-03E4B89F0E3F}">
      <dsp:nvSpPr>
        <dsp:cNvPr id="0" name=""/>
        <dsp:cNvSpPr/>
      </dsp:nvSpPr>
      <dsp:spPr>
        <a:xfrm>
          <a:off x="1043847" y="7565288"/>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5A83F50E-C336-6944-8B36-006A8C3848E5}">
      <dsp:nvSpPr>
        <dsp:cNvPr id="0" name=""/>
        <dsp:cNvSpPr/>
      </dsp:nvSpPr>
      <dsp:spPr>
        <a:xfrm>
          <a:off x="828557" y="9335845"/>
          <a:ext cx="7304347" cy="1089700"/>
        </a:xfrm>
        <a:prstGeom prst="rect">
          <a:avLst/>
        </a:prstGeom>
        <a:solidFill>
          <a:srgbClr val="F777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950"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Enabling patient self-management</a:t>
          </a:r>
        </a:p>
      </dsp:txBody>
      <dsp:txXfrm>
        <a:off x="828557" y="9335845"/>
        <a:ext cx="7304347" cy="1089700"/>
      </dsp:txXfrm>
    </dsp:sp>
    <dsp:sp modelId="{CD0B9012-9F9E-AE40-BB81-89657466D750}">
      <dsp:nvSpPr>
        <dsp:cNvPr id="0" name=""/>
        <dsp:cNvSpPr/>
      </dsp:nvSpPr>
      <dsp:spPr>
        <a:xfrm>
          <a:off x="147494" y="9199632"/>
          <a:ext cx="1362125" cy="1362125"/>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BDE1D7-04BE-43E4-8413-43A836859146}" type="datetimeFigureOut">
              <a:rPr lang="en-US" smtClean="0"/>
              <a:t>10/12/2017</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23C7F-4CD0-436C-A1AB-89B4FCFD476D}" type="slidenum">
              <a:rPr lang="en-US" smtClean="0"/>
              <a:t>‹#›</a:t>
            </a:fld>
            <a:endParaRPr lang="en-US"/>
          </a:p>
        </p:txBody>
      </p:sp>
    </p:spTree>
    <p:extLst>
      <p:ext uri="{BB962C8B-B14F-4D97-AF65-F5344CB8AC3E}">
        <p14:creationId xmlns:p14="http://schemas.microsoft.com/office/powerpoint/2010/main" val="262720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B23C7F-4CD0-436C-A1AB-89B4FCFD476D}" type="slidenum">
              <a:rPr lang="en-US" smtClean="0"/>
              <a:t>1</a:t>
            </a:fld>
            <a:endParaRPr lang="en-US"/>
          </a:p>
        </p:txBody>
      </p:sp>
    </p:spTree>
    <p:extLst>
      <p:ext uri="{BB962C8B-B14F-4D97-AF65-F5344CB8AC3E}">
        <p14:creationId xmlns:p14="http://schemas.microsoft.com/office/powerpoint/2010/main" val="3613148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3"/>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0"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C08502-4A32-5645-B94E-F86D8967458A}"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190631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08502-4A32-5645-B94E-F86D8967458A}"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5447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08502-4A32-5645-B94E-F86D8967458A}"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212653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08502-4A32-5645-B94E-F86D8967458A}"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400396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2"/>
            <a:ext cx="27980640" cy="4358640"/>
          </a:xfrm>
        </p:spPr>
        <p:txBody>
          <a:bodyPr anchor="t"/>
          <a:lstStyle>
            <a:lvl1pPr algn="l">
              <a:defRPr sz="13800" b="1" cap="all"/>
            </a:lvl1pPr>
          </a:lstStyle>
          <a:p>
            <a:r>
              <a:rPr lang="en-US"/>
              <a:t>Click to edit Master title style</a:t>
            </a:r>
          </a:p>
        </p:txBody>
      </p:sp>
      <p:sp>
        <p:nvSpPr>
          <p:cNvPr id="3" name="Text Placeholder 2"/>
          <p:cNvSpPr>
            <a:spLocks noGrp="1"/>
          </p:cNvSpPr>
          <p:nvPr>
            <p:ph type="body" idx="1"/>
          </p:nvPr>
        </p:nvSpPr>
        <p:spPr>
          <a:xfrm>
            <a:off x="2600326" y="9301484"/>
            <a:ext cx="27980640" cy="4800599"/>
          </a:xfrm>
        </p:spPr>
        <p:txBody>
          <a:bodyPr anchor="b"/>
          <a:lstStyle>
            <a:lvl1pPr marL="0" indent="0">
              <a:buNone/>
              <a:defRPr sz="6900">
                <a:solidFill>
                  <a:schemeClr val="tx1">
                    <a:tint val="75000"/>
                  </a:schemeClr>
                </a:solidFill>
              </a:defRPr>
            </a:lvl1pPr>
            <a:lvl2pPr marL="1567510" indent="0">
              <a:buNone/>
              <a:defRPr sz="6100">
                <a:solidFill>
                  <a:schemeClr val="tx1">
                    <a:tint val="75000"/>
                  </a:schemeClr>
                </a:solidFill>
              </a:defRPr>
            </a:lvl2pPr>
            <a:lvl3pPr marL="3135020" indent="0">
              <a:buNone/>
              <a:defRPr sz="5500">
                <a:solidFill>
                  <a:schemeClr val="tx1">
                    <a:tint val="75000"/>
                  </a:schemeClr>
                </a:solidFill>
              </a:defRPr>
            </a:lvl3pPr>
            <a:lvl4pPr marL="4702530"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1"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08502-4A32-5645-B94E-F86D8967458A}"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208508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2"/>
          </a:xfrm>
        </p:spPr>
        <p:txBody>
          <a:bodyPr/>
          <a:lstStyle>
            <a:lvl1pPr>
              <a:defRPr sz="9600"/>
            </a:lvl1pPr>
            <a:lvl2pPr>
              <a:defRPr sz="83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2"/>
          </a:xfrm>
        </p:spPr>
        <p:txBody>
          <a:bodyPr/>
          <a:lstStyle>
            <a:lvl1pPr>
              <a:defRPr sz="9600"/>
            </a:lvl1pPr>
            <a:lvl2pPr>
              <a:defRPr sz="83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C08502-4A32-5645-B94E-F86D8967458A}"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91509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6" cy="2047238"/>
          </a:xfrm>
        </p:spPr>
        <p:txBody>
          <a:bodyPr anchor="b"/>
          <a:lstStyle>
            <a:lvl1pPr marL="0" indent="0">
              <a:buNone/>
              <a:defRPr sz="8300" b="1"/>
            </a:lvl1pPr>
            <a:lvl2pPr marL="1567510" indent="0">
              <a:buNone/>
              <a:defRPr sz="6900" b="1"/>
            </a:lvl2pPr>
            <a:lvl3pPr marL="3135020" indent="0">
              <a:buNone/>
              <a:defRPr sz="6100" b="1"/>
            </a:lvl3pPr>
            <a:lvl4pPr marL="4702530"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1" indent="0">
              <a:buNone/>
              <a:defRPr sz="5500" b="1"/>
            </a:lvl9pPr>
          </a:lstStyle>
          <a:p>
            <a:pPr lvl="0"/>
            <a:r>
              <a:rPr lang="en-US"/>
              <a:t>Click to edit Master text styles</a:t>
            </a:r>
          </a:p>
        </p:txBody>
      </p:sp>
      <p:sp>
        <p:nvSpPr>
          <p:cNvPr id="4" name="Content Placeholder 3"/>
          <p:cNvSpPr>
            <a:spLocks noGrp="1"/>
          </p:cNvSpPr>
          <p:nvPr>
            <p:ph sz="half" idx="2"/>
          </p:nvPr>
        </p:nvSpPr>
        <p:spPr>
          <a:xfrm>
            <a:off x="1645920" y="6959600"/>
            <a:ext cx="14544676" cy="12644122"/>
          </a:xfrm>
        </p:spPr>
        <p:txBody>
          <a:bodyPr/>
          <a:lstStyle>
            <a:lvl1pPr>
              <a:defRPr sz="83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8"/>
          </a:xfrm>
        </p:spPr>
        <p:txBody>
          <a:bodyPr anchor="b"/>
          <a:lstStyle>
            <a:lvl1pPr marL="0" indent="0">
              <a:buNone/>
              <a:defRPr sz="8300" b="1"/>
            </a:lvl1pPr>
            <a:lvl2pPr marL="1567510" indent="0">
              <a:buNone/>
              <a:defRPr sz="6900" b="1"/>
            </a:lvl2pPr>
            <a:lvl3pPr marL="3135020" indent="0">
              <a:buNone/>
              <a:defRPr sz="6100" b="1"/>
            </a:lvl3pPr>
            <a:lvl4pPr marL="4702530"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1"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6722091" y="6959600"/>
            <a:ext cx="14550390" cy="12644122"/>
          </a:xfrm>
        </p:spPr>
        <p:txBody>
          <a:bodyPr/>
          <a:lstStyle>
            <a:lvl1pPr>
              <a:defRPr sz="83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C08502-4A32-5645-B94E-F86D8967458A}" type="datetimeFigureOut">
              <a:rPr lang="en-US" smtClean="0"/>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21310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C08502-4A32-5645-B94E-F86D8967458A}" type="datetimeFigureOut">
              <a:rPr lang="en-US" smtClean="0"/>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188810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08502-4A32-5645-B94E-F86D8967458A}" type="datetimeFigureOut">
              <a:rPr lang="en-US" smtClean="0"/>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37435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3"/>
            <a:ext cx="18402300" cy="18729961"/>
          </a:xfrm>
        </p:spPr>
        <p:txBody>
          <a:bodyPr/>
          <a:lstStyle>
            <a:lvl1pPr>
              <a:defRPr sz="11000"/>
            </a:lvl1pPr>
            <a:lvl2pPr>
              <a:defRPr sz="9600"/>
            </a:lvl2pPr>
            <a:lvl3pPr>
              <a:defRPr sz="83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4592323"/>
            <a:ext cx="10829926" cy="15011401"/>
          </a:xfrm>
        </p:spPr>
        <p:txBody>
          <a:bodyPr/>
          <a:lstStyle>
            <a:lvl1pPr marL="0" indent="0">
              <a:buNone/>
              <a:defRPr sz="4800"/>
            </a:lvl1pPr>
            <a:lvl2pPr marL="1567510" indent="0">
              <a:buNone/>
              <a:defRPr sz="4100"/>
            </a:lvl2pPr>
            <a:lvl3pPr marL="3135020" indent="0">
              <a:buNone/>
              <a:defRPr sz="3400"/>
            </a:lvl3pPr>
            <a:lvl4pPr marL="4702530"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1"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12C08502-4A32-5645-B94E-F86D8967458A}"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370597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1000"/>
            </a:lvl1pPr>
            <a:lvl2pPr marL="1567510" indent="0">
              <a:buNone/>
              <a:defRPr sz="9600"/>
            </a:lvl2pPr>
            <a:lvl3pPr marL="3135020" indent="0">
              <a:buNone/>
              <a:defRPr sz="8300"/>
            </a:lvl3pPr>
            <a:lvl4pPr marL="4702530"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1" indent="0">
              <a:buNone/>
              <a:defRPr sz="6900"/>
            </a:lvl9pPr>
          </a:lstStyle>
          <a:p>
            <a:endParaRPr lang="en-US"/>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800"/>
            </a:lvl1pPr>
            <a:lvl2pPr marL="1567510" indent="0">
              <a:buNone/>
              <a:defRPr sz="4100"/>
            </a:lvl2pPr>
            <a:lvl3pPr marL="3135020" indent="0">
              <a:buNone/>
              <a:defRPr sz="3400"/>
            </a:lvl3pPr>
            <a:lvl4pPr marL="4702530"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1"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12C08502-4A32-5645-B94E-F86D8967458A}"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03D6-3C96-3241-98F8-B624790FB6CB}" type="slidenum">
              <a:rPr lang="en-US" smtClean="0"/>
              <a:t>‹#›</a:t>
            </a:fld>
            <a:endParaRPr lang="en-US"/>
          </a:p>
        </p:txBody>
      </p:sp>
    </p:spTree>
    <p:extLst>
      <p:ext uri="{BB962C8B-B14F-4D97-AF65-F5344CB8AC3E}">
        <p14:creationId xmlns:p14="http://schemas.microsoft.com/office/powerpoint/2010/main" val="1724619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3" tIns="156751" rIns="313503" bIns="156751"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2"/>
          </a:xfrm>
          <a:prstGeom prst="rect">
            <a:avLst/>
          </a:prstGeom>
        </p:spPr>
        <p:txBody>
          <a:bodyPr vert="horz" lIns="313503" tIns="156751" rIns="313503" bIns="1567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3" tIns="156751" rIns="313503" bIns="156751" rtlCol="0" anchor="ctr"/>
          <a:lstStyle>
            <a:lvl1pPr algn="l">
              <a:defRPr sz="4100">
                <a:solidFill>
                  <a:schemeClr val="tx1">
                    <a:tint val="75000"/>
                  </a:schemeClr>
                </a:solidFill>
              </a:defRPr>
            </a:lvl1pPr>
          </a:lstStyle>
          <a:p>
            <a:fld id="{12C08502-4A32-5645-B94E-F86D8967458A}" type="datetimeFigureOut">
              <a:rPr lang="en-US" smtClean="0"/>
              <a:t>10/12/2017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3" tIns="156751" rIns="313503"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3" tIns="156751" rIns="313503" bIns="156751" rtlCol="0" anchor="ctr"/>
          <a:lstStyle>
            <a:lvl1pPr algn="r">
              <a:defRPr sz="4100">
                <a:solidFill>
                  <a:schemeClr val="tx1">
                    <a:tint val="75000"/>
                  </a:schemeClr>
                </a:solidFill>
              </a:defRPr>
            </a:lvl1pPr>
          </a:lstStyle>
          <a:p>
            <a:fld id="{A4DF03D6-3C96-3241-98F8-B624790FB6CB}" type="slidenum">
              <a:rPr lang="en-US" smtClean="0"/>
              <a:t>‹#›</a:t>
            </a:fld>
            <a:endParaRPr lang="en-US"/>
          </a:p>
        </p:txBody>
      </p:sp>
    </p:spTree>
    <p:extLst>
      <p:ext uri="{BB962C8B-B14F-4D97-AF65-F5344CB8AC3E}">
        <p14:creationId xmlns:p14="http://schemas.microsoft.com/office/powerpoint/2010/main" val="194218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51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1567510" rtl="0" eaLnBrk="1" latinLnBrk="0" hangingPunct="1">
        <a:spcBef>
          <a:spcPct val="20000"/>
        </a:spcBef>
        <a:buFont typeface="Arial"/>
        <a:buChar char="•"/>
        <a:defRPr sz="11000" kern="1200">
          <a:solidFill>
            <a:schemeClr val="tx1"/>
          </a:solidFill>
          <a:latin typeface="+mn-lt"/>
          <a:ea typeface="+mn-ea"/>
          <a:cs typeface="+mn-cs"/>
        </a:defRPr>
      </a:lvl1pPr>
      <a:lvl2pPr marL="2547204" indent="-979694" algn="l" defTabSz="1567510" rtl="0" eaLnBrk="1" latinLnBrk="0" hangingPunct="1">
        <a:spcBef>
          <a:spcPct val="20000"/>
        </a:spcBef>
        <a:buFont typeface="Arial"/>
        <a:buChar char="–"/>
        <a:defRPr sz="9600" kern="1200">
          <a:solidFill>
            <a:schemeClr val="tx1"/>
          </a:solidFill>
          <a:latin typeface="+mn-lt"/>
          <a:ea typeface="+mn-ea"/>
          <a:cs typeface="+mn-cs"/>
        </a:defRPr>
      </a:lvl2pPr>
      <a:lvl3pPr marL="3918775" indent="-783755" algn="l" defTabSz="1567510" rtl="0" eaLnBrk="1" latinLnBrk="0" hangingPunct="1">
        <a:spcBef>
          <a:spcPct val="20000"/>
        </a:spcBef>
        <a:buFont typeface="Arial"/>
        <a:buChar char="•"/>
        <a:defRPr sz="8300" kern="1200">
          <a:solidFill>
            <a:schemeClr val="tx1"/>
          </a:solidFill>
          <a:latin typeface="+mn-lt"/>
          <a:ea typeface="+mn-ea"/>
          <a:cs typeface="+mn-cs"/>
        </a:defRPr>
      </a:lvl3pPr>
      <a:lvl4pPr marL="5486286" indent="-783755" algn="l" defTabSz="1567510" rtl="0" eaLnBrk="1" latinLnBrk="0" hangingPunct="1">
        <a:spcBef>
          <a:spcPct val="20000"/>
        </a:spcBef>
        <a:buFont typeface="Arial"/>
        <a:buChar char="–"/>
        <a:defRPr sz="6900" kern="1200">
          <a:solidFill>
            <a:schemeClr val="tx1"/>
          </a:solidFill>
          <a:latin typeface="+mn-lt"/>
          <a:ea typeface="+mn-ea"/>
          <a:cs typeface="+mn-cs"/>
        </a:defRPr>
      </a:lvl4pPr>
      <a:lvl5pPr marL="7053796" indent="-783755" algn="l" defTabSz="1567510" rtl="0" eaLnBrk="1" latinLnBrk="0" hangingPunct="1">
        <a:spcBef>
          <a:spcPct val="20000"/>
        </a:spcBef>
        <a:buFont typeface="Arial"/>
        <a:buChar char="»"/>
        <a:defRPr sz="6900" kern="1200">
          <a:solidFill>
            <a:schemeClr val="tx1"/>
          </a:solidFill>
          <a:latin typeface="+mn-lt"/>
          <a:ea typeface="+mn-ea"/>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6"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6"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100" kern="1200">
          <a:solidFill>
            <a:schemeClr val="tx1"/>
          </a:solidFill>
          <a:latin typeface="+mn-lt"/>
          <a:ea typeface="+mn-ea"/>
          <a:cs typeface="+mn-cs"/>
        </a:defRPr>
      </a:lvl1pPr>
      <a:lvl2pPr marL="1567510" algn="l" defTabSz="1567510" rtl="0" eaLnBrk="1" latinLnBrk="0" hangingPunct="1">
        <a:defRPr sz="6100" kern="1200">
          <a:solidFill>
            <a:schemeClr val="tx1"/>
          </a:solidFill>
          <a:latin typeface="+mn-lt"/>
          <a:ea typeface="+mn-ea"/>
          <a:cs typeface="+mn-cs"/>
        </a:defRPr>
      </a:lvl2pPr>
      <a:lvl3pPr marL="3135020" algn="l" defTabSz="1567510" rtl="0" eaLnBrk="1" latinLnBrk="0" hangingPunct="1">
        <a:defRPr sz="6100" kern="1200">
          <a:solidFill>
            <a:schemeClr val="tx1"/>
          </a:solidFill>
          <a:latin typeface="+mn-lt"/>
          <a:ea typeface="+mn-ea"/>
          <a:cs typeface="+mn-cs"/>
        </a:defRPr>
      </a:lvl3pPr>
      <a:lvl4pPr marL="4702530" algn="l" defTabSz="1567510" rtl="0" eaLnBrk="1" latinLnBrk="0" hangingPunct="1">
        <a:defRPr sz="6100" kern="1200">
          <a:solidFill>
            <a:schemeClr val="tx1"/>
          </a:solidFill>
          <a:latin typeface="+mn-lt"/>
          <a:ea typeface="+mn-ea"/>
          <a:cs typeface="+mn-cs"/>
        </a:defRPr>
      </a:lvl4pPr>
      <a:lvl5pPr marL="6270041" algn="l" defTabSz="1567510" rtl="0" eaLnBrk="1" latinLnBrk="0" hangingPunct="1">
        <a:defRPr sz="6100" kern="1200">
          <a:solidFill>
            <a:schemeClr val="tx1"/>
          </a:solidFill>
          <a:latin typeface="+mn-lt"/>
          <a:ea typeface="+mn-ea"/>
          <a:cs typeface="+mn-cs"/>
        </a:defRPr>
      </a:lvl5pPr>
      <a:lvl6pPr marL="7837551" algn="l" defTabSz="1567510" rtl="0" eaLnBrk="1" latinLnBrk="0" hangingPunct="1">
        <a:defRPr sz="6100" kern="1200">
          <a:solidFill>
            <a:schemeClr val="tx1"/>
          </a:solidFill>
          <a:latin typeface="+mn-lt"/>
          <a:ea typeface="+mn-ea"/>
          <a:cs typeface="+mn-cs"/>
        </a:defRPr>
      </a:lvl6pPr>
      <a:lvl7pPr marL="9405061" algn="l" defTabSz="1567510" rtl="0" eaLnBrk="1" latinLnBrk="0" hangingPunct="1">
        <a:defRPr sz="6100" kern="1200">
          <a:solidFill>
            <a:schemeClr val="tx1"/>
          </a:solidFill>
          <a:latin typeface="+mn-lt"/>
          <a:ea typeface="+mn-ea"/>
          <a:cs typeface="+mn-cs"/>
        </a:defRPr>
      </a:lvl7pPr>
      <a:lvl8pPr marL="10972571" algn="l" defTabSz="1567510" rtl="0" eaLnBrk="1" latinLnBrk="0" hangingPunct="1">
        <a:defRPr sz="6100" kern="1200">
          <a:solidFill>
            <a:schemeClr val="tx1"/>
          </a:solidFill>
          <a:latin typeface="+mn-lt"/>
          <a:ea typeface="+mn-ea"/>
          <a:cs typeface="+mn-cs"/>
        </a:defRPr>
      </a:lvl8pPr>
      <a:lvl9pPr marL="12540081" algn="l" defTabSz="15675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2B3BE">
            <a:alpha val="27000"/>
          </a:srgbClr>
        </a:solidFill>
        <a:effectLst/>
      </p:bgPr>
    </p:bg>
    <p:spTree>
      <p:nvGrpSpPr>
        <p:cNvPr id="1" name=""/>
        <p:cNvGrpSpPr/>
        <p:nvPr/>
      </p:nvGrpSpPr>
      <p:grpSpPr>
        <a:xfrm>
          <a:off x="0" y="0"/>
          <a:ext cx="0" cy="0"/>
          <a:chOff x="0" y="0"/>
          <a:chExt cx="0" cy="0"/>
        </a:xfrm>
      </p:grpSpPr>
      <p:sp>
        <p:nvSpPr>
          <p:cNvPr id="4" name="Rectangle 3"/>
          <p:cNvSpPr/>
          <p:nvPr/>
        </p:nvSpPr>
        <p:spPr>
          <a:xfrm>
            <a:off x="0" y="-1"/>
            <a:ext cx="32918400" cy="4002355"/>
          </a:xfrm>
          <a:prstGeom prst="rect">
            <a:avLst/>
          </a:prstGeom>
          <a:solidFill>
            <a:srgbClr val="00C7BB"/>
          </a:solidFill>
          <a:ln>
            <a:noFill/>
          </a:ln>
        </p:spPr>
        <p:style>
          <a:lnRef idx="1">
            <a:schemeClr val="accent1"/>
          </a:lnRef>
          <a:fillRef idx="3">
            <a:schemeClr val="accent1"/>
          </a:fillRef>
          <a:effectRef idx="2">
            <a:schemeClr val="accent1"/>
          </a:effectRef>
          <a:fontRef idx="minor">
            <a:schemeClr val="lt1"/>
          </a:fontRef>
        </p:style>
        <p:txBody>
          <a:bodyPr lIns="0" tIns="57150" rIns="0" bIns="57150" spcCol="0" rtlCol="0" anchor="ctr"/>
          <a:lstStyle/>
          <a:p>
            <a:r>
              <a:rPr lang="en-US" sz="11000" b="1" spc="250" dirty="0">
                <a:ln w="38100">
                  <a:solidFill>
                    <a:schemeClr val="tx1"/>
                  </a:solidFill>
                  <a:prstDash val="solid"/>
                  <a:round/>
                </a:ln>
                <a:solidFill>
                  <a:srgbClr val="FFFFFF"/>
                </a:solidFill>
                <a:effectLst>
                  <a:outerShdw blurRad="41275" dist="20320" dir="1800000" algn="tl" rotWithShape="0">
                    <a:srgbClr val="000000">
                      <a:alpha val="40000"/>
                    </a:srgbClr>
                  </a:outerShdw>
                </a:effectLst>
                <a:latin typeface="BlairMdITC TT-Medium"/>
                <a:cs typeface="BlairMdITC TT-Medium"/>
              </a:rPr>
              <a:t> </a:t>
            </a:r>
            <a:r>
              <a:rPr lang="en-US" sz="9600" dirty="0"/>
              <a:t>Patient-Centered Communication for a People-First Mindset:</a:t>
            </a:r>
            <a:endParaRPr lang="en-US" sz="12000" b="1" spc="250" dirty="0">
              <a:ln w="38100">
                <a:solidFill>
                  <a:schemeClr val="tx1"/>
                </a:solidFill>
                <a:prstDash val="solid"/>
                <a:round/>
              </a:ln>
              <a:solidFill>
                <a:srgbClr val="FFFFFF"/>
              </a:solidFill>
              <a:effectLst>
                <a:outerShdw blurRad="41275" dist="20320" dir="1800000" algn="tl" rotWithShape="0">
                  <a:srgbClr val="000000">
                    <a:alpha val="40000"/>
                  </a:srgbClr>
                </a:outerShdw>
              </a:effectLst>
              <a:latin typeface="BlairMdITC TT-Medium"/>
              <a:cs typeface="BlairMdITC TT-Medium"/>
            </a:endParaRPr>
          </a:p>
          <a:p>
            <a:r>
              <a:rPr lang="en-US" sz="5000" cap="all" dirty="0">
                <a:ln>
                  <a:solidFill>
                    <a:schemeClr val="tx1"/>
                  </a:solidFill>
                </a:ln>
                <a:solidFill>
                  <a:schemeClr val="tx1"/>
                </a:solidFill>
                <a:effectLst>
                  <a:outerShdw blurRad="41275" dist="20320" dir="1800000" algn="tl" rotWithShape="0">
                    <a:srgbClr val="000000">
                      <a:alpha val="40000"/>
                    </a:srgbClr>
                  </a:outerShdw>
                </a:effectLst>
                <a:latin typeface="Helvetica"/>
                <a:cs typeface="Helvetica"/>
              </a:rPr>
              <a:t> </a:t>
            </a:r>
            <a:r>
              <a:rPr lang="en-US" sz="5400" dirty="0">
                <a:solidFill>
                  <a:schemeClr val="tx1"/>
                </a:solidFill>
              </a:rPr>
              <a:t>Adapting Trainings for Healthcare Contexts</a:t>
            </a:r>
            <a:endParaRPr lang="en-US" sz="5000" kern="600" cap="all" spc="-125" dirty="0">
              <a:ln>
                <a:solidFill>
                  <a:schemeClr val="tx1"/>
                </a:solidFill>
              </a:ln>
              <a:solidFill>
                <a:schemeClr val="tx1"/>
              </a:solidFill>
              <a:effectLst>
                <a:outerShdw blurRad="41275" dist="20320" dir="1800000" algn="tl" rotWithShape="0">
                  <a:srgbClr val="000000">
                    <a:alpha val="40000"/>
                  </a:srgbClr>
                </a:outerShdw>
              </a:effectLst>
              <a:latin typeface="Helvetica"/>
              <a:cs typeface="Helvetica"/>
            </a:endParaRPr>
          </a:p>
        </p:txBody>
      </p:sp>
      <p:sp>
        <p:nvSpPr>
          <p:cNvPr id="21" name="TextBox 20"/>
          <p:cNvSpPr txBox="1"/>
          <p:nvPr/>
        </p:nvSpPr>
        <p:spPr>
          <a:xfrm>
            <a:off x="23016264" y="2320619"/>
            <a:ext cx="9952936" cy="1654299"/>
          </a:xfrm>
          <a:prstGeom prst="rect">
            <a:avLst/>
          </a:prstGeom>
          <a:noFill/>
        </p:spPr>
        <p:txBody>
          <a:bodyPr wrap="square" lIns="114300" tIns="57150" rIns="114300" bIns="57150" rtlCol="0">
            <a:spAutoFit/>
          </a:bodyPr>
          <a:lstStyle/>
          <a:p>
            <a:r>
              <a:rPr lang="en-US" sz="5000" b="1" cap="all" dirty="0">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Grace </a:t>
            </a:r>
            <a:r>
              <a:rPr lang="en-US" sz="5000" b="1" cap="all" dirty="0" err="1">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ellen</a:t>
            </a:r>
            <a:r>
              <a:rPr lang="en-US" sz="5000" b="1" cap="all" dirty="0">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 </a:t>
            </a:r>
            <a:r>
              <a:rPr lang="en-US" sz="5000" b="1" cap="all" dirty="0" err="1">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brannon</a:t>
            </a:r>
            <a:r>
              <a:rPr lang="en-US" sz="5000" b="1" cap="all" dirty="0">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 M.A.</a:t>
            </a:r>
          </a:p>
          <a:p>
            <a:r>
              <a:rPr lang="en-US" sz="5000" b="1" cap="all" dirty="0">
                <a:ln>
                  <a:solidFill>
                    <a:schemeClr val="bg1"/>
                  </a:solidFill>
                </a:ln>
                <a:solidFill>
                  <a:srgbClr val="FFFFFF"/>
                </a:solidFill>
                <a:effectLst>
                  <a:outerShdw blurRad="41275" dist="20320" dir="1800000" algn="tl" rotWithShape="0">
                    <a:srgbClr val="000000">
                      <a:alpha val="40000"/>
                    </a:srgbClr>
                  </a:outerShdw>
                </a:effectLst>
                <a:latin typeface="Helvetica"/>
                <a:cs typeface="Helvetica"/>
              </a:rPr>
              <a:t>Texas A&amp;M University</a:t>
            </a:r>
            <a:r>
              <a:rPr lang="en-US" sz="5000" b="1" cap="all" dirty="0">
                <a:ln>
                  <a:solidFill>
                    <a:schemeClr val="bg1"/>
                  </a:solidFill>
                </a:ln>
                <a:solidFill>
                  <a:schemeClr val="tx1">
                    <a:lumMod val="95000"/>
                    <a:lumOff val="5000"/>
                  </a:schemeClr>
                </a:solidFill>
                <a:effectLst>
                  <a:outerShdw blurRad="41275" dist="20320" dir="1800000" algn="tl" rotWithShape="0">
                    <a:srgbClr val="000000">
                      <a:alpha val="40000"/>
                    </a:srgbClr>
                  </a:outerShdw>
                </a:effectLst>
                <a:latin typeface="Helvetica"/>
                <a:cs typeface="Helvetica"/>
              </a:rPr>
              <a:t>  </a:t>
            </a:r>
          </a:p>
        </p:txBody>
      </p:sp>
      <p:grpSp>
        <p:nvGrpSpPr>
          <p:cNvPr id="31" name="Group 30"/>
          <p:cNvGrpSpPr/>
          <p:nvPr/>
        </p:nvGrpSpPr>
        <p:grpSpPr>
          <a:xfrm>
            <a:off x="434465" y="11753592"/>
            <a:ext cx="8785569" cy="9591745"/>
            <a:chOff x="337917" y="11843273"/>
            <a:chExt cx="13220604" cy="4964692"/>
          </a:xfrm>
        </p:grpSpPr>
        <p:grpSp>
          <p:nvGrpSpPr>
            <p:cNvPr id="9" name="Group 8"/>
            <p:cNvGrpSpPr/>
            <p:nvPr/>
          </p:nvGrpSpPr>
          <p:grpSpPr>
            <a:xfrm>
              <a:off x="337917" y="11843273"/>
              <a:ext cx="13220604" cy="4964692"/>
              <a:chOff x="785523" y="5005038"/>
              <a:chExt cx="6162696" cy="5415900"/>
            </a:xfrm>
          </p:grpSpPr>
          <p:sp>
            <p:nvSpPr>
              <p:cNvPr id="10" name="Rectangle 9"/>
              <p:cNvSpPr/>
              <p:nvPr/>
            </p:nvSpPr>
            <p:spPr>
              <a:xfrm>
                <a:off x="785523" y="5005038"/>
                <a:ext cx="6162696" cy="5415900"/>
              </a:xfrm>
              <a:prstGeom prst="rect">
                <a:avLst/>
              </a:prstGeom>
              <a:solidFill>
                <a:schemeClr val="bg1"/>
              </a:solidFill>
              <a:ln w="1397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85523" y="5005039"/>
                <a:ext cx="6162696" cy="42626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4500" dirty="0">
                  <a:ln w="38100">
                    <a:solidFill>
                      <a:schemeClr val="tx1">
                        <a:lumMod val="85000"/>
                        <a:lumOff val="15000"/>
                      </a:schemeClr>
                    </a:solidFill>
                    <a:prstDash val="solid"/>
                    <a:round/>
                  </a:ln>
                  <a:solidFill>
                    <a:schemeClr val="tx1">
                      <a:lumMod val="85000"/>
                      <a:lumOff val="15000"/>
                    </a:schemeClr>
                  </a:solidFill>
                  <a:latin typeface="Helvetica"/>
                  <a:cs typeface="Helvetica"/>
                </a:endParaRPr>
              </a:p>
            </p:txBody>
          </p:sp>
        </p:grpSp>
        <p:sp>
          <p:nvSpPr>
            <p:cNvPr id="24" name="TextBox 23"/>
            <p:cNvSpPr txBox="1"/>
            <p:nvPr/>
          </p:nvSpPr>
          <p:spPr>
            <a:xfrm>
              <a:off x="374953" y="11909043"/>
              <a:ext cx="13183568" cy="326576"/>
            </a:xfrm>
            <a:prstGeom prst="rect">
              <a:avLst/>
            </a:prstGeom>
            <a:noFill/>
          </p:spPr>
          <p:txBody>
            <a:bodyPr wrap="square" rtlCol="0">
              <a:spAutoFit/>
            </a:bodyPr>
            <a:lstStyle/>
            <a:p>
              <a:r>
                <a:rPr lang="en-US" sz="3500" b="1" dirty="0">
                  <a:latin typeface="BlairMdITC TT-Medium"/>
                  <a:cs typeface="BlairMdITC TT-Medium"/>
                </a:rPr>
                <a:t>Areas of Interest</a:t>
              </a:r>
            </a:p>
          </p:txBody>
        </p:sp>
      </p:grpSp>
      <p:grpSp>
        <p:nvGrpSpPr>
          <p:cNvPr id="37" name="Group 36"/>
          <p:cNvGrpSpPr/>
          <p:nvPr/>
        </p:nvGrpSpPr>
        <p:grpSpPr>
          <a:xfrm>
            <a:off x="482082" y="4394857"/>
            <a:ext cx="8785569" cy="6569557"/>
            <a:chOff x="482082" y="4904680"/>
            <a:chExt cx="8785569" cy="6569557"/>
          </a:xfrm>
        </p:grpSpPr>
        <p:grpSp>
          <p:nvGrpSpPr>
            <p:cNvPr id="8" name="Group 7"/>
            <p:cNvGrpSpPr/>
            <p:nvPr/>
          </p:nvGrpSpPr>
          <p:grpSpPr>
            <a:xfrm>
              <a:off x="482082" y="4904680"/>
              <a:ext cx="8785568" cy="6569557"/>
              <a:chOff x="785523" y="4946307"/>
              <a:chExt cx="6162696" cy="5474631"/>
            </a:xfrm>
          </p:grpSpPr>
          <p:sp>
            <p:nvSpPr>
              <p:cNvPr id="5" name="Rectangle 4"/>
              <p:cNvSpPr/>
              <p:nvPr/>
            </p:nvSpPr>
            <p:spPr>
              <a:xfrm>
                <a:off x="785523" y="5005038"/>
                <a:ext cx="6162696" cy="5415900"/>
              </a:xfrm>
              <a:prstGeom prst="rect">
                <a:avLst/>
              </a:prstGeom>
              <a:solidFill>
                <a:schemeClr val="bg1"/>
              </a:solidFill>
              <a:ln w="1397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t"/>
              <a:lstStyle/>
              <a:p>
                <a:endParaRPr lang="en-US" dirty="0"/>
              </a:p>
              <a:p>
                <a:endParaRPr lang="en-US" sz="4000" dirty="0">
                  <a:latin typeface="Helvetica"/>
                  <a:cs typeface="Helvetica"/>
                </a:endParaRPr>
              </a:p>
            </p:txBody>
          </p:sp>
          <p:sp>
            <p:nvSpPr>
              <p:cNvPr id="6" name="Rectangle 5"/>
              <p:cNvSpPr/>
              <p:nvPr/>
            </p:nvSpPr>
            <p:spPr>
              <a:xfrm>
                <a:off x="785523" y="4946307"/>
                <a:ext cx="6162696" cy="70967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4000" dirty="0">
                  <a:ln w="38100">
                    <a:solidFill>
                      <a:schemeClr val="tx1">
                        <a:lumMod val="85000"/>
                        <a:lumOff val="15000"/>
                      </a:schemeClr>
                    </a:solidFill>
                    <a:prstDash val="solid"/>
                    <a:round/>
                  </a:ln>
                  <a:solidFill>
                    <a:schemeClr val="tx1">
                      <a:lumMod val="85000"/>
                      <a:lumOff val="15000"/>
                    </a:schemeClr>
                  </a:solidFill>
                  <a:latin typeface="BlairMdITC TT-Medium"/>
                  <a:cs typeface="BlairMdITC TT-Medium"/>
                </a:endParaRPr>
              </a:p>
            </p:txBody>
          </p:sp>
        </p:grpSp>
        <p:sp>
          <p:nvSpPr>
            <p:cNvPr id="27" name="TextBox 26"/>
            <p:cNvSpPr txBox="1"/>
            <p:nvPr/>
          </p:nvSpPr>
          <p:spPr>
            <a:xfrm>
              <a:off x="482083" y="5054553"/>
              <a:ext cx="8785568" cy="627864"/>
            </a:xfrm>
            <a:prstGeom prst="rect">
              <a:avLst/>
            </a:prstGeom>
            <a:noFill/>
          </p:spPr>
          <p:txBody>
            <a:bodyPr wrap="square" rtlCol="0">
              <a:spAutoFit/>
            </a:bodyPr>
            <a:lstStyle/>
            <a:p>
              <a:r>
                <a:rPr lang="en-US" sz="3500" b="1" dirty="0">
                  <a:latin typeface="BlairMdITC TT-Medium"/>
                  <a:cs typeface="BlairMdITC TT-Medium"/>
                </a:rPr>
                <a:t>Overview</a:t>
              </a:r>
            </a:p>
          </p:txBody>
        </p:sp>
      </p:grpSp>
      <p:grpSp>
        <p:nvGrpSpPr>
          <p:cNvPr id="38" name="Group 37"/>
          <p:cNvGrpSpPr/>
          <p:nvPr/>
        </p:nvGrpSpPr>
        <p:grpSpPr>
          <a:xfrm>
            <a:off x="20221259" y="4384692"/>
            <a:ext cx="12252803" cy="16960645"/>
            <a:chOff x="21513412" y="4904680"/>
            <a:chExt cx="11020550" cy="16654337"/>
          </a:xfrm>
        </p:grpSpPr>
        <p:grpSp>
          <p:nvGrpSpPr>
            <p:cNvPr id="12" name="Group 11"/>
            <p:cNvGrpSpPr/>
            <p:nvPr/>
          </p:nvGrpSpPr>
          <p:grpSpPr>
            <a:xfrm>
              <a:off x="21513412" y="4904680"/>
              <a:ext cx="11020549" cy="16654337"/>
              <a:chOff x="785523" y="5005038"/>
              <a:chExt cx="6162696" cy="5415900"/>
            </a:xfrm>
          </p:grpSpPr>
          <p:sp>
            <p:nvSpPr>
              <p:cNvPr id="13" name="Rectangle 12"/>
              <p:cNvSpPr/>
              <p:nvPr/>
            </p:nvSpPr>
            <p:spPr>
              <a:xfrm>
                <a:off x="785523" y="5005038"/>
                <a:ext cx="6162696" cy="5415900"/>
              </a:xfrm>
              <a:prstGeom prst="rect">
                <a:avLst/>
              </a:prstGeom>
              <a:solidFill>
                <a:schemeClr val="bg1"/>
              </a:solidFill>
              <a:ln w="1397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785523" y="5005038"/>
                <a:ext cx="6162696" cy="32800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4500" dirty="0">
                  <a:ln w="38100">
                    <a:solidFill>
                      <a:schemeClr val="tx1">
                        <a:lumMod val="85000"/>
                        <a:lumOff val="15000"/>
                      </a:schemeClr>
                    </a:solidFill>
                    <a:prstDash val="solid"/>
                    <a:round/>
                  </a:ln>
                  <a:solidFill>
                    <a:schemeClr val="tx1">
                      <a:lumMod val="85000"/>
                      <a:lumOff val="15000"/>
                    </a:schemeClr>
                  </a:solidFill>
                  <a:latin typeface="Helvetica"/>
                  <a:cs typeface="Helvetica"/>
                </a:endParaRPr>
              </a:p>
            </p:txBody>
          </p:sp>
        </p:grpSp>
        <p:sp>
          <p:nvSpPr>
            <p:cNvPr id="28" name="TextBox 27"/>
            <p:cNvSpPr txBox="1"/>
            <p:nvPr/>
          </p:nvSpPr>
          <p:spPr>
            <a:xfrm>
              <a:off x="21513413" y="5126494"/>
              <a:ext cx="11020549" cy="1148429"/>
            </a:xfrm>
            <a:prstGeom prst="rect">
              <a:avLst/>
            </a:prstGeom>
            <a:noFill/>
          </p:spPr>
          <p:txBody>
            <a:bodyPr wrap="square" rtlCol="0">
              <a:spAutoFit/>
            </a:bodyPr>
            <a:lstStyle/>
            <a:p>
              <a:r>
                <a:rPr lang="en-US" sz="3500" b="1" dirty="0">
                  <a:latin typeface="BlairMdITC TT-Medium"/>
                  <a:cs typeface="BlairMdITC TT-Medium"/>
                </a:rPr>
                <a:t>Communication Training Needs and Benefits</a:t>
              </a:r>
            </a:p>
            <a:p>
              <a:endParaRPr lang="en-US" sz="3500" b="1" dirty="0">
                <a:latin typeface="BlairMdITC TT-Medium"/>
                <a:cs typeface="BlairMdITC TT-Medium"/>
              </a:endParaRPr>
            </a:p>
          </p:txBody>
        </p:sp>
      </p:grpSp>
      <p:sp>
        <p:nvSpPr>
          <p:cNvPr id="34" name="Rectangle 33"/>
          <p:cNvSpPr/>
          <p:nvPr/>
        </p:nvSpPr>
        <p:spPr>
          <a:xfrm>
            <a:off x="506694" y="5457061"/>
            <a:ext cx="8760956" cy="5316840"/>
          </a:xfrm>
          <a:prstGeom prst="rect">
            <a:avLst/>
          </a:prstGeom>
        </p:spPr>
        <p:txBody>
          <a:bodyPr wrap="square" lIns="182880" tIns="57150" rIns="182880" bIns="57150">
            <a:spAutoFit/>
          </a:bodyPr>
          <a:lstStyle/>
          <a:p>
            <a:pPr algn="just"/>
            <a:r>
              <a:rPr lang="en-US" sz="2600" dirty="0">
                <a:latin typeface="Arial Narrow" panose="020B0606020202030204" pitchFamily="34" charset="0"/>
              </a:rPr>
              <a:t>Interactive ability awareness workshops have been developed for faculty/staff at Texas A&amp;M University that promote positive, equitable, accepting attitudes towards people with disabilities on campus. The workshop covers many topics: background, legal requirements of disability accommodations, preconceived notions and biases, modifications, effective course design, and the principles of universal design for learning. While this workshop addresses many important issues, there is presently a need for context-specific training, in particular in improving communication. </a:t>
            </a:r>
            <a:r>
              <a:rPr lang="en-US" sz="2600" dirty="0">
                <a:latin typeface="Arial Narrow" panose="020B0606020202030204" pitchFamily="34" charset="0"/>
                <a:cs typeface="Arial Narrow"/>
              </a:rPr>
              <a:t>This project examines how </a:t>
            </a:r>
            <a:r>
              <a:rPr lang="en-US" sz="2600" dirty="0">
                <a:latin typeface="Arial Narrow" panose="020B0606020202030204" pitchFamily="34" charset="0"/>
              </a:rPr>
              <a:t>modifying the current ability workshop for healthcare-specific contexts on a university campus using Epstein and Street's (2007; 2011) model of patient-centered care can create an environment of patient-centered communication with a people-first mindset.</a:t>
            </a:r>
            <a:endParaRPr lang="en-US" sz="2600" dirty="0">
              <a:latin typeface="Arial Narrow" panose="020B0606020202030204" pitchFamily="34" charset="0"/>
              <a:cs typeface="Arial Narrow"/>
            </a:endParaRPr>
          </a:p>
        </p:txBody>
      </p:sp>
      <p:sp>
        <p:nvSpPr>
          <p:cNvPr id="35" name="TextBox 34"/>
          <p:cNvSpPr txBox="1"/>
          <p:nvPr/>
        </p:nvSpPr>
        <p:spPr>
          <a:xfrm>
            <a:off x="434467" y="12637131"/>
            <a:ext cx="8785567" cy="8425383"/>
          </a:xfrm>
          <a:prstGeom prst="rect">
            <a:avLst/>
          </a:prstGeom>
          <a:noFill/>
        </p:spPr>
        <p:txBody>
          <a:bodyPr wrap="square" lIns="182880" tIns="57150" rIns="182880" bIns="57150" rtlCol="0">
            <a:spAutoFit/>
          </a:bodyPr>
          <a:lstStyle/>
          <a:p>
            <a:pPr algn="just"/>
            <a:r>
              <a:rPr lang="en-US" sz="2700" dirty="0">
                <a:latin typeface="+mj-lt"/>
              </a:rPr>
              <a:t>Improving communication and helping (future) practitioners through trainings will help individuals with disabilities have and utilize their own voice, which is particularly important for individuals who may not currently feel that they have self-advocacy, any feelings of empowerment, or self-efficacy (</a:t>
            </a:r>
            <a:r>
              <a:rPr lang="en-US" sz="2700" dirty="0" err="1">
                <a:latin typeface="+mj-lt"/>
              </a:rPr>
              <a:t>Leyser</a:t>
            </a:r>
            <a:r>
              <a:rPr lang="en-US" sz="2700" dirty="0">
                <a:latin typeface="+mj-lt"/>
              </a:rPr>
              <a:t> et al., 2011; Rao, 2002).</a:t>
            </a:r>
          </a:p>
          <a:p>
            <a:pPr algn="just"/>
            <a:endParaRPr lang="en-US" sz="2700" dirty="0">
              <a:latin typeface="+mj-lt"/>
            </a:endParaRPr>
          </a:p>
          <a:p>
            <a:pPr marL="457200" indent="-457200">
              <a:buFont typeface="Arial" panose="020B0604020202020204" pitchFamily="34" charset="0"/>
              <a:buChar char="•"/>
            </a:pPr>
            <a:r>
              <a:rPr lang="en-US" sz="2700" dirty="0">
                <a:latin typeface="+mj-lt"/>
              </a:rPr>
              <a:t>Information exchange involves practitioner-patient negotiation of a shared understanding of both medical and personal issues on a patient’s health condition.</a:t>
            </a:r>
          </a:p>
          <a:p>
            <a:pPr marL="457200" indent="-457200">
              <a:buFont typeface="Arial" panose="020B0604020202020204" pitchFamily="34" charset="0"/>
              <a:buChar char="•"/>
            </a:pPr>
            <a:r>
              <a:rPr lang="en-US" sz="2700" dirty="0">
                <a:latin typeface="+mj-lt"/>
              </a:rPr>
              <a:t>Enabling patient self-management focuses on assisting patients in problem-solving related to their health conditions, and empowers them to take some actions to improve their own health.</a:t>
            </a:r>
            <a:br>
              <a:rPr lang="en-US" sz="2700" dirty="0">
                <a:latin typeface="+mj-lt"/>
              </a:rPr>
            </a:br>
            <a:endParaRPr lang="en-US" sz="2700" dirty="0">
              <a:latin typeface="+mj-lt"/>
            </a:endParaRPr>
          </a:p>
          <a:p>
            <a:pPr algn="just"/>
            <a:r>
              <a:rPr lang="en-US" sz="2700" dirty="0">
                <a:latin typeface="+mj-lt"/>
              </a:rPr>
              <a:t>It is through these examples that this project not only seeks to advance practices in two specific communities with a context-specific communication training, but also support and service individuals with disabilities in order to improve health outcomes and self-advocacy.</a:t>
            </a:r>
            <a:endParaRPr lang="en-US" sz="2700" dirty="0">
              <a:latin typeface="+mj-lt"/>
              <a:cs typeface="Arial Narrow"/>
            </a:endParaRPr>
          </a:p>
        </p:txBody>
      </p:sp>
      <p:sp>
        <p:nvSpPr>
          <p:cNvPr id="40" name="Rectangle 39"/>
          <p:cNvSpPr/>
          <p:nvPr/>
        </p:nvSpPr>
        <p:spPr>
          <a:xfrm>
            <a:off x="20221259" y="5637779"/>
            <a:ext cx="12252801" cy="16158270"/>
          </a:xfrm>
          <a:prstGeom prst="rect">
            <a:avLst/>
          </a:prstGeom>
        </p:spPr>
        <p:txBody>
          <a:bodyPr wrap="square" lIns="182880" rIns="182880">
            <a:spAutoFit/>
          </a:bodyPr>
          <a:lstStyle/>
          <a:p>
            <a:pPr marL="457200" indent="-457200" algn="just">
              <a:buFont typeface="Arial" panose="020B0604020202020204" pitchFamily="34" charset="0"/>
              <a:buChar char="•"/>
            </a:pPr>
            <a:r>
              <a:rPr lang="en-US" sz="3500" dirty="0">
                <a:latin typeface="Arial Narrow"/>
                <a:cs typeface="Arial Narrow"/>
              </a:rPr>
              <a:t>Medical students need communication training in:</a:t>
            </a:r>
          </a:p>
          <a:p>
            <a:pPr marL="2024710" lvl="1" indent="-457200" algn="just">
              <a:buFont typeface="Arial" panose="020B0604020202020204" pitchFamily="34" charset="0"/>
              <a:buChar char="•"/>
            </a:pPr>
            <a:r>
              <a:rPr lang="en-US" sz="3000" dirty="0">
                <a:latin typeface="Arial Narrow"/>
                <a:cs typeface="Arial Narrow"/>
              </a:rPr>
              <a:t>Providing patient-centered communication</a:t>
            </a:r>
          </a:p>
          <a:p>
            <a:pPr marL="2024710" lvl="1" indent="-457200" algn="just">
              <a:buFont typeface="Arial" panose="020B0604020202020204" pitchFamily="34" charset="0"/>
              <a:buChar char="•"/>
            </a:pPr>
            <a:r>
              <a:rPr lang="en-US" sz="3000" dirty="0">
                <a:latin typeface="Arial Narrow"/>
                <a:cs typeface="Arial Narrow"/>
              </a:rPr>
              <a:t>Increasing awareness of needs and inclusivity related to disabilities</a:t>
            </a:r>
          </a:p>
          <a:p>
            <a:pPr marL="2024710" lvl="1" indent="-457200" algn="just">
              <a:buFont typeface="Arial" panose="020B0604020202020204" pitchFamily="34" charset="0"/>
              <a:buChar char="•"/>
            </a:pPr>
            <a:r>
              <a:rPr lang="en-US" sz="3000" dirty="0">
                <a:latin typeface="Arial Narrow"/>
                <a:cs typeface="Arial Narrow"/>
              </a:rPr>
              <a:t>Breaking stigma-related barriers on disability</a:t>
            </a:r>
          </a:p>
          <a:p>
            <a:pPr marL="2024710" lvl="1" indent="-457200" algn="just">
              <a:buFont typeface="Arial" panose="020B0604020202020204" pitchFamily="34" charset="0"/>
              <a:buChar char="•"/>
            </a:pPr>
            <a:r>
              <a:rPr lang="en-US" sz="3000" dirty="0">
                <a:latin typeface="Arial Narrow"/>
                <a:cs typeface="Arial Narrow"/>
              </a:rPr>
              <a:t>Facilitating discussions on disability-related issues with the patient</a:t>
            </a:r>
          </a:p>
          <a:p>
            <a:pPr marL="2024710" lvl="1" indent="-457200" algn="just">
              <a:buFont typeface="Arial" panose="020B0604020202020204" pitchFamily="34" charset="0"/>
              <a:buChar char="•"/>
            </a:pPr>
            <a:r>
              <a:rPr lang="en-US" sz="3000" dirty="0">
                <a:latin typeface="Arial Narrow"/>
                <a:cs typeface="Arial Narrow"/>
              </a:rPr>
              <a:t>Involving the patient in healthcare decisions</a:t>
            </a:r>
          </a:p>
          <a:p>
            <a:pPr marL="2024710" lvl="1" indent="-457200" algn="just">
              <a:buFont typeface="Arial" panose="020B0604020202020204" pitchFamily="34" charset="0"/>
              <a:buChar char="•"/>
            </a:pPr>
            <a:r>
              <a:rPr lang="en-US" sz="3000" dirty="0">
                <a:latin typeface="Arial Narrow"/>
                <a:cs typeface="Arial Narrow"/>
              </a:rPr>
              <a:t>Understanding the patient’s individual context</a:t>
            </a:r>
          </a:p>
          <a:p>
            <a:pPr marL="2024710" lvl="1" indent="-457200" algn="just">
              <a:buFont typeface="Arial" panose="020B0604020202020204" pitchFamily="34" charset="0"/>
              <a:buChar char="•"/>
            </a:pPr>
            <a:r>
              <a:rPr lang="en-US" sz="3000" dirty="0">
                <a:latin typeface="Arial Narrow"/>
                <a:cs typeface="Arial Narrow"/>
              </a:rPr>
              <a:t>Facilitating discussions on disability-related issues with healthcare team</a:t>
            </a:r>
          </a:p>
          <a:p>
            <a:pPr lvl="1" algn="just"/>
            <a:endParaRPr lang="en-US" sz="3000" dirty="0">
              <a:latin typeface="Arial Narrow"/>
              <a:cs typeface="Arial Narrow"/>
            </a:endParaRPr>
          </a:p>
          <a:p>
            <a:pPr marL="457200" indent="-457200" algn="just">
              <a:buFont typeface="Arial" panose="020B0604020202020204" pitchFamily="34" charset="0"/>
              <a:buChar char="•"/>
            </a:pPr>
            <a:r>
              <a:rPr lang="en-US" sz="3500" dirty="0">
                <a:latin typeface="Arial Narrow"/>
                <a:cs typeface="Arial Narrow"/>
              </a:rPr>
              <a:t>Increasing healthcare practitioner communication competence early in the career benefits:</a:t>
            </a:r>
          </a:p>
          <a:p>
            <a:pPr marL="2024710" lvl="1" indent="-457200" algn="just">
              <a:buFont typeface="Arial" panose="020B0604020202020204" pitchFamily="34" charset="0"/>
              <a:buChar char="•"/>
            </a:pPr>
            <a:r>
              <a:rPr lang="en-US" sz="3000" dirty="0">
                <a:latin typeface="Arial Narrow"/>
                <a:cs typeface="Arial Narrow"/>
              </a:rPr>
              <a:t>Individual patients</a:t>
            </a:r>
          </a:p>
          <a:p>
            <a:pPr marL="2024710" lvl="1" indent="-457200" algn="just">
              <a:buFont typeface="Arial" panose="020B0604020202020204" pitchFamily="34" charset="0"/>
              <a:buChar char="•"/>
            </a:pPr>
            <a:r>
              <a:rPr lang="en-US" sz="3000" dirty="0">
                <a:latin typeface="Arial Narrow"/>
                <a:cs typeface="Arial Narrow"/>
              </a:rPr>
              <a:t>Patients’ family members (sometimes caretakers)</a:t>
            </a:r>
          </a:p>
          <a:p>
            <a:pPr marL="2024710" lvl="1" indent="-457200" algn="just">
              <a:buFont typeface="Arial" panose="020B0604020202020204" pitchFamily="34" charset="0"/>
              <a:buChar char="•"/>
            </a:pPr>
            <a:r>
              <a:rPr lang="en-US" sz="3000" dirty="0">
                <a:latin typeface="Arial Narrow"/>
                <a:cs typeface="Arial Narrow"/>
              </a:rPr>
              <a:t>Student (future physician)</a:t>
            </a:r>
          </a:p>
          <a:p>
            <a:pPr marL="2024710" lvl="1" indent="-457200" algn="just">
              <a:buFont typeface="Arial" panose="020B0604020202020204" pitchFamily="34" charset="0"/>
              <a:buChar char="•"/>
            </a:pPr>
            <a:r>
              <a:rPr lang="en-US" sz="3000" dirty="0">
                <a:latin typeface="Arial Narrow"/>
                <a:cs typeface="Arial Narrow"/>
              </a:rPr>
              <a:t>Healthcare team</a:t>
            </a:r>
          </a:p>
          <a:p>
            <a:pPr lvl="1" algn="just"/>
            <a:endParaRPr lang="en-US" sz="3000" dirty="0">
              <a:latin typeface="Arial Narrow"/>
              <a:cs typeface="Arial Narrow"/>
            </a:endParaRPr>
          </a:p>
          <a:p>
            <a:pPr marL="457200" indent="-457200" algn="just">
              <a:buFont typeface="Arial" panose="020B0604020202020204" pitchFamily="34" charset="0"/>
              <a:buChar char="•"/>
            </a:pPr>
            <a:r>
              <a:rPr lang="en-US" sz="3500" dirty="0">
                <a:latin typeface="Arial Narrow"/>
                <a:cs typeface="Arial Narrow"/>
              </a:rPr>
              <a:t>Competent healthcare practitioners can foster: </a:t>
            </a:r>
          </a:p>
          <a:p>
            <a:pPr marL="2024710" lvl="1" indent="-457200" algn="just">
              <a:buFont typeface="Arial" panose="020B0604020202020204" pitchFamily="34" charset="0"/>
              <a:buChar char="•"/>
            </a:pPr>
            <a:r>
              <a:rPr lang="en-US" sz="3000" dirty="0">
                <a:latin typeface="Arial Narrow"/>
                <a:cs typeface="Arial Narrow"/>
              </a:rPr>
              <a:t>Improved health outcomes</a:t>
            </a:r>
          </a:p>
          <a:p>
            <a:pPr marL="2024710" lvl="1" indent="-457200" algn="just">
              <a:buFont typeface="Arial" panose="020B0604020202020204" pitchFamily="34" charset="0"/>
              <a:buChar char="•"/>
            </a:pPr>
            <a:r>
              <a:rPr lang="en-US" sz="3000" dirty="0">
                <a:latin typeface="Arial Narrow"/>
                <a:cs typeface="Arial Narrow"/>
              </a:rPr>
              <a:t>Improved societal outcomes</a:t>
            </a:r>
          </a:p>
          <a:p>
            <a:pPr marL="2024710" lvl="1" indent="-457200" algn="just">
              <a:buFont typeface="Arial" panose="020B0604020202020204" pitchFamily="34" charset="0"/>
              <a:buChar char="•"/>
            </a:pPr>
            <a:r>
              <a:rPr lang="en-US" sz="3000" dirty="0">
                <a:latin typeface="Arial Narrow"/>
                <a:cs typeface="Arial Narrow"/>
              </a:rPr>
              <a:t>Improved communication outcomes</a:t>
            </a:r>
          </a:p>
          <a:p>
            <a:pPr marL="457200" indent="-457200" algn="just">
              <a:buFont typeface="Arial" panose="020B0604020202020204" pitchFamily="34" charset="0"/>
              <a:buChar char="•"/>
            </a:pPr>
            <a:endParaRPr lang="en-US" sz="3500" dirty="0">
              <a:latin typeface="Arial Narrow"/>
              <a:cs typeface="Arial Narrow"/>
            </a:endParaRPr>
          </a:p>
          <a:p>
            <a:pPr marL="457200" indent="-457200" algn="just">
              <a:buFont typeface="Arial" panose="020B0604020202020204" pitchFamily="34" charset="0"/>
              <a:buChar char="•"/>
            </a:pPr>
            <a:r>
              <a:rPr lang="en-US" sz="3500" dirty="0">
                <a:latin typeface="Arial Narrow"/>
                <a:cs typeface="Arial Narrow"/>
              </a:rPr>
              <a:t>More specifically:</a:t>
            </a:r>
          </a:p>
          <a:p>
            <a:pPr marL="2024710" lvl="1" indent="-457200" algn="just">
              <a:buFont typeface="Arial" panose="020B0604020202020204" pitchFamily="34" charset="0"/>
              <a:buChar char="•"/>
            </a:pPr>
            <a:r>
              <a:rPr lang="en-US" sz="3000" dirty="0">
                <a:latin typeface="Arial Narrow"/>
                <a:cs typeface="Arial Narrow"/>
              </a:rPr>
              <a:t>Positive interpersonal relationships with patients/family/healthcare team</a:t>
            </a:r>
          </a:p>
          <a:p>
            <a:pPr marL="2024710" lvl="1" indent="-457200" algn="just">
              <a:buFont typeface="Arial" panose="020B0604020202020204" pitchFamily="34" charset="0"/>
              <a:buChar char="•"/>
            </a:pPr>
            <a:r>
              <a:rPr lang="en-US" sz="3000" dirty="0">
                <a:latin typeface="Arial Narrow"/>
                <a:cs typeface="Arial Narrow"/>
              </a:rPr>
              <a:t>Disability self-management</a:t>
            </a:r>
          </a:p>
          <a:p>
            <a:pPr marL="2024710" lvl="1" indent="-457200" algn="just">
              <a:buFont typeface="Arial" panose="020B0604020202020204" pitchFamily="34" charset="0"/>
              <a:buChar char="•"/>
            </a:pPr>
            <a:r>
              <a:rPr lang="en-US" sz="3000" dirty="0">
                <a:latin typeface="Arial Narrow"/>
                <a:cs typeface="Arial Narrow"/>
              </a:rPr>
              <a:t>Sense of self-efficacy and control</a:t>
            </a:r>
          </a:p>
          <a:p>
            <a:pPr marL="2024710" lvl="1" indent="-457200" algn="just">
              <a:buFont typeface="Arial" panose="020B0604020202020204" pitchFamily="34" charset="0"/>
              <a:buChar char="•"/>
            </a:pPr>
            <a:r>
              <a:rPr lang="en-US" sz="3000" dirty="0">
                <a:latin typeface="Arial Narrow"/>
                <a:cs typeface="Arial Narrow"/>
              </a:rPr>
              <a:t>Feelings of empowerment</a:t>
            </a:r>
          </a:p>
          <a:p>
            <a:pPr marL="2024710" lvl="1" indent="-457200" algn="just">
              <a:buFont typeface="Arial" panose="020B0604020202020204" pitchFamily="34" charset="0"/>
              <a:buChar char="•"/>
            </a:pPr>
            <a:r>
              <a:rPr lang="en-US" sz="3000" dirty="0">
                <a:latin typeface="Arial Narrow"/>
                <a:cs typeface="Arial Narrow"/>
              </a:rPr>
              <a:t>Patient knowledge/understanding</a:t>
            </a:r>
          </a:p>
          <a:p>
            <a:pPr marL="2024710" lvl="1" indent="-457200" algn="just">
              <a:buFont typeface="Arial" panose="020B0604020202020204" pitchFamily="34" charset="0"/>
              <a:buChar char="•"/>
            </a:pPr>
            <a:r>
              <a:rPr lang="en-US" sz="3000" dirty="0">
                <a:latin typeface="Arial Narrow"/>
                <a:cs typeface="Arial Narrow"/>
              </a:rPr>
              <a:t>Better medical decisions for the patient/family</a:t>
            </a:r>
          </a:p>
          <a:p>
            <a:pPr marL="2024710" lvl="1" indent="-457200" algn="just">
              <a:buFont typeface="Arial" panose="020B0604020202020204" pitchFamily="34" charset="0"/>
              <a:buChar char="•"/>
            </a:pPr>
            <a:endParaRPr lang="en-US" sz="3000" dirty="0">
              <a:latin typeface="Arial Narrow"/>
              <a:cs typeface="Arial Narrow"/>
            </a:endParaRPr>
          </a:p>
          <a:p>
            <a:pPr marL="2024710" lvl="1" indent="-457200" algn="just">
              <a:buFont typeface="Arial" panose="020B0604020202020204" pitchFamily="34" charset="0"/>
              <a:buChar char="•"/>
            </a:pPr>
            <a:endParaRPr lang="en-US" sz="2800" dirty="0">
              <a:latin typeface="Arial Narrow"/>
              <a:cs typeface="Arial Narrow"/>
            </a:endParaRPr>
          </a:p>
          <a:p>
            <a:pPr lvl="1" algn="just"/>
            <a:endParaRPr lang="en-US" sz="2800" dirty="0">
              <a:latin typeface="Arial Narrow"/>
              <a:cs typeface="Arial Narrow"/>
            </a:endParaRPr>
          </a:p>
          <a:p>
            <a:pPr marL="2024710" lvl="1" indent="-457200" algn="just">
              <a:buFont typeface="Arial" panose="020B0604020202020204" pitchFamily="34" charset="0"/>
              <a:buChar char="•"/>
            </a:pPr>
            <a:endParaRPr lang="en-US" sz="2800" dirty="0">
              <a:latin typeface="Arial Narrow"/>
              <a:cs typeface="Arial Narrow"/>
            </a:endParaRPr>
          </a:p>
        </p:txBody>
      </p:sp>
      <p:graphicFrame>
        <p:nvGraphicFramePr>
          <p:cNvPr id="18" name="Diagram 17"/>
          <p:cNvGraphicFramePr/>
          <p:nvPr>
            <p:extLst>
              <p:ext uri="{D42A27DB-BD31-4B8C-83A1-F6EECF244321}">
                <p14:modId xmlns:p14="http://schemas.microsoft.com/office/powerpoint/2010/main" val="1633301279"/>
              </p:ext>
            </p:extLst>
          </p:nvPr>
        </p:nvGraphicFramePr>
        <p:xfrm>
          <a:off x="11531601" y="3935991"/>
          <a:ext cx="8280400" cy="11590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p:cNvSpPr txBox="1"/>
          <p:nvPr/>
        </p:nvSpPr>
        <p:spPr>
          <a:xfrm>
            <a:off x="9612226" y="6376995"/>
            <a:ext cx="3838749" cy="2390398"/>
          </a:xfrm>
          <a:prstGeom prst="rect">
            <a:avLst/>
          </a:prstGeom>
          <a:noFill/>
        </p:spPr>
        <p:txBody>
          <a:bodyPr wrap="square" rtlCol="0">
            <a:spAutoFit/>
          </a:bodyPr>
          <a:lstStyle/>
          <a:p>
            <a:r>
              <a:rPr lang="en-US" sz="3200" dirty="0">
                <a:ln w="28575" cmpd="sng">
                  <a:solidFill>
                    <a:schemeClr val="tx1"/>
                  </a:solidFill>
                </a:ln>
                <a:solidFill>
                  <a:srgbClr val="33FFFF"/>
                </a:solidFill>
                <a:latin typeface="BlairMdITC TT-Medium"/>
                <a:cs typeface="BlairMdITC TT-Medium"/>
              </a:rPr>
              <a:t>Patient-</a:t>
            </a:r>
          </a:p>
          <a:p>
            <a:r>
              <a:rPr lang="en-US" sz="3200" dirty="0">
                <a:ln w="28575" cmpd="sng">
                  <a:solidFill>
                    <a:schemeClr val="tx1"/>
                  </a:solidFill>
                </a:ln>
                <a:solidFill>
                  <a:srgbClr val="33FFFF"/>
                </a:solidFill>
                <a:latin typeface="BlairMdITC TT-Medium"/>
                <a:cs typeface="BlairMdITC TT-Medium"/>
              </a:rPr>
              <a:t>Centered</a:t>
            </a:r>
          </a:p>
          <a:p>
            <a:r>
              <a:rPr lang="en-US" sz="3200" dirty="0">
                <a:ln w="28575" cmpd="sng">
                  <a:solidFill>
                    <a:schemeClr val="tx1"/>
                  </a:solidFill>
                </a:ln>
                <a:solidFill>
                  <a:srgbClr val="33FFFF"/>
                </a:solidFill>
                <a:latin typeface="BlairMdITC TT-Medium"/>
                <a:cs typeface="BlairMdITC TT-Medium"/>
              </a:rPr>
              <a:t>Communication Processes</a:t>
            </a:r>
          </a:p>
          <a:p>
            <a:endParaRPr lang="en-US" sz="3200" baseline="-25000" dirty="0">
              <a:ln w="28575" cmpd="sng">
                <a:solidFill>
                  <a:schemeClr val="tx1"/>
                </a:solidFill>
              </a:ln>
              <a:solidFill>
                <a:srgbClr val="33FFFF"/>
              </a:solidFill>
              <a:latin typeface="BlairMdITC TT-Medium"/>
              <a:cs typeface="BlairMdITC TT-Medium"/>
            </a:endParaRPr>
          </a:p>
        </p:txBody>
      </p:sp>
      <p:grpSp>
        <p:nvGrpSpPr>
          <p:cNvPr id="32" name="Group 31"/>
          <p:cNvGrpSpPr/>
          <p:nvPr/>
        </p:nvGrpSpPr>
        <p:grpSpPr>
          <a:xfrm>
            <a:off x="10123715" y="16339960"/>
            <a:ext cx="8877208" cy="5005376"/>
            <a:chOff x="222686" y="11862015"/>
            <a:chExt cx="13467525" cy="4945949"/>
          </a:xfrm>
        </p:grpSpPr>
        <p:grpSp>
          <p:nvGrpSpPr>
            <p:cNvPr id="33" name="Group 32"/>
            <p:cNvGrpSpPr/>
            <p:nvPr/>
          </p:nvGrpSpPr>
          <p:grpSpPr>
            <a:xfrm>
              <a:off x="222686" y="11862015"/>
              <a:ext cx="13467525" cy="4945949"/>
              <a:chOff x="731809" y="5025484"/>
              <a:chExt cx="6277797" cy="5395454"/>
            </a:xfrm>
          </p:grpSpPr>
          <p:sp>
            <p:nvSpPr>
              <p:cNvPr id="41" name="Rectangle 40"/>
              <p:cNvSpPr/>
              <p:nvPr/>
            </p:nvSpPr>
            <p:spPr>
              <a:xfrm>
                <a:off x="785523" y="5431304"/>
                <a:ext cx="6162696" cy="4989634"/>
              </a:xfrm>
              <a:prstGeom prst="rect">
                <a:avLst/>
              </a:prstGeom>
              <a:solidFill>
                <a:schemeClr val="bg1"/>
              </a:solidFill>
              <a:ln w="1397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31809" y="5025484"/>
                <a:ext cx="6277797" cy="42626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4500" dirty="0">
                  <a:ln w="38100">
                    <a:solidFill>
                      <a:schemeClr val="tx1">
                        <a:lumMod val="85000"/>
                        <a:lumOff val="15000"/>
                      </a:schemeClr>
                    </a:solidFill>
                    <a:prstDash val="solid"/>
                    <a:round/>
                  </a:ln>
                  <a:solidFill>
                    <a:schemeClr val="tx1">
                      <a:lumMod val="85000"/>
                      <a:lumOff val="15000"/>
                    </a:schemeClr>
                  </a:solidFill>
                  <a:latin typeface="Helvetica"/>
                  <a:cs typeface="Helvetica"/>
                </a:endParaRPr>
              </a:p>
            </p:txBody>
          </p:sp>
        </p:grpSp>
        <p:sp>
          <p:nvSpPr>
            <p:cNvPr id="39" name="TextBox 38"/>
            <p:cNvSpPr txBox="1"/>
            <p:nvPr/>
          </p:nvSpPr>
          <p:spPr>
            <a:xfrm>
              <a:off x="337916" y="11862015"/>
              <a:ext cx="13183569" cy="324983"/>
            </a:xfrm>
            <a:prstGeom prst="rect">
              <a:avLst/>
            </a:prstGeom>
            <a:noFill/>
          </p:spPr>
          <p:txBody>
            <a:bodyPr wrap="square" rtlCol="0">
              <a:spAutoFit/>
            </a:bodyPr>
            <a:lstStyle/>
            <a:p>
              <a:r>
                <a:rPr lang="en-US" sz="3500" b="1" dirty="0">
                  <a:latin typeface="BlairMdITC TT-Medium"/>
                  <a:cs typeface="BlairMdITC TT-Medium"/>
                </a:rPr>
                <a:t>References</a:t>
              </a:r>
            </a:p>
          </p:txBody>
        </p:sp>
      </p:grpSp>
      <p:sp>
        <p:nvSpPr>
          <p:cNvPr id="20" name="Rectangle 19"/>
          <p:cNvSpPr/>
          <p:nvPr/>
        </p:nvSpPr>
        <p:spPr>
          <a:xfrm>
            <a:off x="10290450" y="16886593"/>
            <a:ext cx="8400506" cy="4247317"/>
          </a:xfrm>
          <a:prstGeom prst="rect">
            <a:avLst/>
          </a:prstGeom>
        </p:spPr>
        <p:txBody>
          <a:bodyPr wrap="square">
            <a:spAutoFit/>
          </a:bodyPr>
          <a:lstStyle/>
          <a:p>
            <a:r>
              <a:rPr lang="en-US" sz="1500" dirty="0" err="1">
                <a:latin typeface="Arial Narrow" panose="020B0606020202030204" pitchFamily="34" charset="0"/>
              </a:rPr>
              <a:t>Dimoska</a:t>
            </a:r>
            <a:r>
              <a:rPr lang="en-US" sz="1500" dirty="0">
                <a:latin typeface="Arial Narrow" panose="020B0606020202030204" pitchFamily="34" charset="0"/>
              </a:rPr>
              <a:t>, A., </a:t>
            </a:r>
            <a:r>
              <a:rPr lang="en-US" sz="1500" dirty="0" err="1">
                <a:latin typeface="Arial Narrow" panose="020B0606020202030204" pitchFamily="34" charset="0"/>
              </a:rPr>
              <a:t>Butow</a:t>
            </a:r>
            <a:r>
              <a:rPr lang="en-US" sz="1500" dirty="0">
                <a:latin typeface="Arial Narrow" panose="020B0606020202030204" pitchFamily="34" charset="0"/>
              </a:rPr>
              <a:t>, P. N., Lynch, J., Hovey, E., Agar, M., Beale, P., &amp; Tattersall, M. H. (2012). Implementing patient question-prompt lists into routine cancer care. </a:t>
            </a:r>
            <a:r>
              <a:rPr lang="en-US" sz="1500" i="1" dirty="0">
                <a:latin typeface="Arial Narrow" panose="020B0606020202030204" pitchFamily="34" charset="0"/>
              </a:rPr>
              <a:t>Patient Education &amp; Counseling</a:t>
            </a:r>
            <a:r>
              <a:rPr lang="en-US" sz="1500" dirty="0">
                <a:latin typeface="Arial Narrow" panose="020B0606020202030204" pitchFamily="34" charset="0"/>
              </a:rPr>
              <a:t>, </a:t>
            </a:r>
            <a:r>
              <a:rPr lang="en-US" sz="1500" i="1" dirty="0">
                <a:latin typeface="Arial Narrow" panose="020B0606020202030204" pitchFamily="34" charset="0"/>
              </a:rPr>
              <a:t>86</a:t>
            </a:r>
            <a:r>
              <a:rPr lang="en-US" sz="1500" dirty="0">
                <a:latin typeface="Arial Narrow" panose="020B0606020202030204" pitchFamily="34" charset="0"/>
              </a:rPr>
              <a:t>(2), 252-258. doi:10.1016/j.pec.2011.04.020</a:t>
            </a:r>
          </a:p>
          <a:p>
            <a:r>
              <a:rPr lang="en-US" sz="1500" dirty="0">
                <a:latin typeface="Arial Narrow" panose="020B0606020202030204" pitchFamily="34" charset="0"/>
              </a:rPr>
              <a:t>Epstein, R.M., &amp; Street, R.L., Jr. (2007). Patient-centered communication in cancer care: Promoting healing and reducing suffering. National Cancer Institute, NIH Publication No. 07-6225. Bethesda, MD.</a:t>
            </a:r>
          </a:p>
          <a:p>
            <a:r>
              <a:rPr lang="en-US" sz="1500" dirty="0" err="1">
                <a:latin typeface="Arial Narrow" panose="020B0606020202030204" pitchFamily="34" charset="0"/>
                <a:cs typeface="Arial Narrow"/>
              </a:rPr>
              <a:t>Leyser</a:t>
            </a:r>
            <a:r>
              <a:rPr lang="en-US" sz="1500" dirty="0">
                <a:latin typeface="Arial Narrow" panose="020B0606020202030204" pitchFamily="34" charset="0"/>
                <a:cs typeface="Arial Narrow"/>
              </a:rPr>
              <a:t>, Y., Greenberger, L., </a:t>
            </a:r>
            <a:r>
              <a:rPr lang="en-US" sz="1500" dirty="0" err="1">
                <a:latin typeface="Arial Narrow" panose="020B0606020202030204" pitchFamily="34" charset="0"/>
                <a:cs typeface="Arial Narrow"/>
              </a:rPr>
              <a:t>Sharoni</a:t>
            </a:r>
            <a:r>
              <a:rPr lang="en-US" sz="1500" dirty="0">
                <a:latin typeface="Arial Narrow" panose="020B0606020202030204" pitchFamily="34" charset="0"/>
                <a:cs typeface="Arial Narrow"/>
              </a:rPr>
              <a:t>, V., &amp;amp; Vogel, G. (2011). Students with disabilities in teacher education: changes in faculty attitudes toward accommodations over ten years. </a:t>
            </a:r>
            <a:r>
              <a:rPr lang="en-US" sz="1500" i="1" dirty="0">
                <a:latin typeface="Arial Narrow" panose="020B0606020202030204" pitchFamily="34" charset="0"/>
                <a:cs typeface="Arial Narrow"/>
              </a:rPr>
              <a:t>International Journal of Special Education, 26</a:t>
            </a:r>
            <a:r>
              <a:rPr lang="en-US" sz="1500" dirty="0">
                <a:latin typeface="Arial Narrow" panose="020B0606020202030204" pitchFamily="34" charset="0"/>
                <a:cs typeface="Arial Narrow"/>
              </a:rPr>
              <a:t>(1), 162e174.</a:t>
            </a:r>
          </a:p>
          <a:p>
            <a:r>
              <a:rPr lang="en-US" sz="1500" dirty="0">
                <a:latin typeface="Arial Narrow" panose="020B0606020202030204" pitchFamily="34" charset="0"/>
                <a:cs typeface="Arial Narrow"/>
              </a:rPr>
              <a:t>Rao, S. M. (2002). Students with disabilities in higher education: Faculty attitudes and willingness to provide accommodations (Doctoral dissertation, University of Arkansas, 2002).</a:t>
            </a:r>
          </a:p>
          <a:p>
            <a:r>
              <a:rPr lang="en-US" sz="1500" dirty="0">
                <a:latin typeface="Arial Narrow" panose="020B0606020202030204" pitchFamily="34" charset="0"/>
              </a:rPr>
              <a:t>Street, R. L., Cox, V., </a:t>
            </a:r>
            <a:r>
              <a:rPr lang="en-US" sz="1500" dirty="0" err="1">
                <a:latin typeface="Arial Narrow" panose="020B0606020202030204" pitchFamily="34" charset="0"/>
              </a:rPr>
              <a:t>Kallen</a:t>
            </a:r>
            <a:r>
              <a:rPr lang="en-US" sz="1500" dirty="0">
                <a:latin typeface="Arial Narrow" panose="020B0606020202030204" pitchFamily="34" charset="0"/>
              </a:rPr>
              <a:t>, M. A., &amp; Suarez-</a:t>
            </a:r>
            <a:r>
              <a:rPr lang="en-US" sz="1500" dirty="0" err="1">
                <a:latin typeface="Arial Narrow" panose="020B0606020202030204" pitchFamily="34" charset="0"/>
              </a:rPr>
              <a:t>Almazor</a:t>
            </a:r>
            <a:r>
              <a:rPr lang="en-US" sz="1500" dirty="0">
                <a:latin typeface="Arial Narrow" panose="020B0606020202030204" pitchFamily="34" charset="0"/>
              </a:rPr>
              <a:t>, M. E. (2012). Exploring communication pathways to better health: Clinician communication of expectations for acupuncture effectiveness. </a:t>
            </a:r>
            <a:r>
              <a:rPr lang="en-US" sz="1500" i="1" dirty="0">
                <a:latin typeface="Arial Narrow" panose="020B0606020202030204" pitchFamily="34" charset="0"/>
              </a:rPr>
              <a:t>Patient Education &amp; Counseling</a:t>
            </a:r>
            <a:r>
              <a:rPr lang="en-US" sz="1500" dirty="0">
                <a:latin typeface="Arial Narrow" panose="020B0606020202030204" pitchFamily="34" charset="0"/>
              </a:rPr>
              <a:t>, </a:t>
            </a:r>
            <a:r>
              <a:rPr lang="en-US" sz="1500" i="1" dirty="0">
                <a:latin typeface="Arial Narrow" panose="020B0606020202030204" pitchFamily="34" charset="0"/>
              </a:rPr>
              <a:t>89</a:t>
            </a:r>
            <a:r>
              <a:rPr lang="en-US" sz="1500" dirty="0">
                <a:latin typeface="Arial Narrow" panose="020B0606020202030204" pitchFamily="34" charset="0"/>
              </a:rPr>
              <a:t>(2), 245-251. doi:10.1016/j.pec.2012.06.032</a:t>
            </a:r>
          </a:p>
          <a:p>
            <a:r>
              <a:rPr lang="en-US" sz="1500" dirty="0">
                <a:latin typeface="Arial Narrow" panose="020B0606020202030204" pitchFamily="34" charset="0"/>
              </a:rPr>
              <a:t>Street, R. L., </a:t>
            </a:r>
            <a:r>
              <a:rPr lang="en-US" sz="1500" dirty="0" err="1">
                <a:latin typeface="Arial Narrow" panose="020B0606020202030204" pitchFamily="34" charset="0"/>
              </a:rPr>
              <a:t>Makoul</a:t>
            </a:r>
            <a:r>
              <a:rPr lang="en-US" sz="1500" dirty="0">
                <a:latin typeface="Arial Narrow" panose="020B0606020202030204" pitchFamily="34" charset="0"/>
              </a:rPr>
              <a:t>, G., Arora, N.K., Epstein, R.M. (2009). How does communication heal? Pathways linking clinician–patient communication to health outcomes. </a:t>
            </a:r>
            <a:r>
              <a:rPr lang="en-US" sz="1500" i="1" dirty="0">
                <a:latin typeface="Arial Narrow" panose="020B0606020202030204" pitchFamily="34" charset="0"/>
              </a:rPr>
              <a:t>Patient Education Counseling, 74</a:t>
            </a:r>
            <a:r>
              <a:rPr lang="en-US" sz="1500" dirty="0">
                <a:latin typeface="Arial Narrow" panose="020B0606020202030204" pitchFamily="34" charset="0"/>
              </a:rPr>
              <a:t>:295–301.</a:t>
            </a:r>
          </a:p>
          <a:p>
            <a:r>
              <a:rPr lang="en-US" sz="1500" dirty="0" err="1">
                <a:latin typeface="Arial Narrow" panose="020B0606020202030204" pitchFamily="34" charset="0"/>
              </a:rPr>
              <a:t>Staal</a:t>
            </a:r>
            <a:r>
              <a:rPr lang="en-US" sz="1500" dirty="0">
                <a:latin typeface="Arial Narrow" panose="020B0606020202030204" pitchFamily="34" charset="0"/>
              </a:rPr>
              <a:t>, J.B., </a:t>
            </a:r>
            <a:r>
              <a:rPr lang="en-US" sz="1500" dirty="0" err="1">
                <a:latin typeface="Arial Narrow" panose="020B0606020202030204" pitchFamily="34" charset="0"/>
              </a:rPr>
              <a:t>Rainville</a:t>
            </a:r>
            <a:r>
              <a:rPr lang="en-US" sz="1500" dirty="0">
                <a:latin typeface="Arial Narrow" panose="020B0606020202030204" pitchFamily="34" charset="0"/>
              </a:rPr>
              <a:t>, J., Fritz, J., van MW, </a:t>
            </a:r>
            <a:r>
              <a:rPr lang="en-US" sz="1500" dirty="0" err="1">
                <a:latin typeface="Arial Narrow" panose="020B0606020202030204" pitchFamily="34" charset="0"/>
              </a:rPr>
              <a:t>Pransky</a:t>
            </a:r>
            <a:r>
              <a:rPr lang="en-US" sz="1500" dirty="0">
                <a:latin typeface="Arial Narrow" panose="020B0606020202030204" pitchFamily="34" charset="0"/>
              </a:rPr>
              <a:t>, G. (2005). Physical exercise interventions to improve disability and return to work in low back pain: current insights and opportunities for improvement</a:t>
            </a:r>
            <a:r>
              <a:rPr lang="en-US" sz="1500" i="1" dirty="0">
                <a:latin typeface="Arial Narrow" panose="020B0606020202030204" pitchFamily="34" charset="0"/>
              </a:rPr>
              <a:t>. J Occupational Rehabilitation,15</a:t>
            </a:r>
            <a:r>
              <a:rPr lang="en-US" sz="1500" dirty="0">
                <a:latin typeface="Arial Narrow" panose="020B0606020202030204" pitchFamily="34" charset="0"/>
              </a:rPr>
              <a:t>:491–505.</a:t>
            </a:r>
            <a:endParaRPr lang="en-US" sz="1500" dirty="0">
              <a:latin typeface="Arial Narrow" panose="020B0606020202030204" pitchFamily="34" charset="0"/>
              <a:cs typeface="Arial Narrow"/>
            </a:endParaRPr>
          </a:p>
        </p:txBody>
      </p:sp>
      <p:sp>
        <p:nvSpPr>
          <p:cNvPr id="2" name="Star: 5 Points 1">
            <a:extLst>
              <a:ext uri="{FF2B5EF4-FFF2-40B4-BE49-F238E27FC236}">
                <a16:creationId xmlns:a16="http://schemas.microsoft.com/office/drawing/2014/main" id="{B7E0911D-9AFD-41EF-B6A0-FAB45835930F}"/>
              </a:ext>
            </a:extLst>
          </p:cNvPr>
          <p:cNvSpPr/>
          <p:nvPr/>
        </p:nvSpPr>
        <p:spPr>
          <a:xfrm>
            <a:off x="12839470" y="6797190"/>
            <a:ext cx="914400" cy="914400"/>
          </a:xfrm>
          <a:prstGeom prst="star5">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36" name="Star: 5 Points 35">
            <a:extLst>
              <a:ext uri="{FF2B5EF4-FFF2-40B4-BE49-F238E27FC236}">
                <a16:creationId xmlns:a16="http://schemas.microsoft.com/office/drawing/2014/main" id="{DFA8F912-019B-48CA-96AC-E32ABC59FBF1}"/>
              </a:ext>
            </a:extLst>
          </p:cNvPr>
          <p:cNvSpPr/>
          <p:nvPr/>
        </p:nvSpPr>
        <p:spPr>
          <a:xfrm>
            <a:off x="11925070" y="13258498"/>
            <a:ext cx="914400" cy="914400"/>
          </a:xfrm>
          <a:prstGeom prst="star5">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8640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6094</TotalTime>
  <Words>767</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BlairMdITC TT-Medium</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Freytag</dc:creator>
  <cp:lastModifiedBy>Grace Brannon</cp:lastModifiedBy>
  <cp:revision>141</cp:revision>
  <dcterms:created xsi:type="dcterms:W3CDTF">2015-11-12T02:36:04Z</dcterms:created>
  <dcterms:modified xsi:type="dcterms:W3CDTF">2017-10-12T18:22:50Z</dcterms:modified>
</cp:coreProperties>
</file>